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4"/>
  </p:sldMasterIdLst>
  <p:notesMasterIdLst>
    <p:notesMasterId r:id="rId48"/>
  </p:notesMasterIdLst>
  <p:handoutMasterIdLst>
    <p:handoutMasterId r:id="rId49"/>
  </p:handoutMasterIdLst>
  <p:sldIdLst>
    <p:sldId id="372" r:id="rId5"/>
    <p:sldId id="257" r:id="rId6"/>
    <p:sldId id="354" r:id="rId7"/>
    <p:sldId id="526" r:id="rId8"/>
    <p:sldId id="528" r:id="rId9"/>
    <p:sldId id="543" r:id="rId10"/>
    <p:sldId id="463" r:id="rId11"/>
    <p:sldId id="405" r:id="rId12"/>
    <p:sldId id="527" r:id="rId13"/>
    <p:sldId id="537" r:id="rId14"/>
    <p:sldId id="533" r:id="rId15"/>
    <p:sldId id="532" r:id="rId16"/>
    <p:sldId id="534" r:id="rId17"/>
    <p:sldId id="536" r:id="rId18"/>
    <p:sldId id="535" r:id="rId19"/>
    <p:sldId id="423" r:id="rId20"/>
    <p:sldId id="416" r:id="rId21"/>
    <p:sldId id="431" r:id="rId22"/>
    <p:sldId id="514" r:id="rId23"/>
    <p:sldId id="540" r:id="rId24"/>
    <p:sldId id="542" r:id="rId25"/>
    <p:sldId id="539" r:id="rId26"/>
    <p:sldId id="538" r:id="rId27"/>
    <p:sldId id="541" r:id="rId28"/>
    <p:sldId id="515" r:id="rId29"/>
    <p:sldId id="516" r:id="rId30"/>
    <p:sldId id="517" r:id="rId31"/>
    <p:sldId id="518" r:id="rId32"/>
    <p:sldId id="530" r:id="rId33"/>
    <p:sldId id="545" r:id="rId34"/>
    <p:sldId id="546" r:id="rId35"/>
    <p:sldId id="547" r:id="rId36"/>
    <p:sldId id="519" r:id="rId37"/>
    <p:sldId id="520" r:id="rId38"/>
    <p:sldId id="521" r:id="rId39"/>
    <p:sldId id="522" r:id="rId40"/>
    <p:sldId id="549" r:id="rId41"/>
    <p:sldId id="531" r:id="rId42"/>
    <p:sldId id="523" r:id="rId43"/>
    <p:sldId id="524" r:id="rId44"/>
    <p:sldId id="525" r:id="rId45"/>
    <p:sldId id="479" r:id="rId46"/>
    <p:sldId id="513" r:id="rId47"/>
  </p:sldIdLst>
  <p:sldSz cx="12192000" cy="6858000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DFDS" panose="00000500000000000000" pitchFamily="2" charset="0"/>
      <p:regular r:id="rId54"/>
      <p:bold r:id="rId55"/>
      <p:italic r:id="rId56"/>
    </p:embeddedFont>
    <p:embeddedFont>
      <p:font typeface="DFDS Bold" panose="00000800000000000000" pitchFamily="2" charset="0"/>
      <p:bold r:id="rId57"/>
    </p:embeddedFont>
    <p:embeddedFont>
      <p:font typeface="DFDS Light" panose="00000400000000000000" pitchFamily="2" charset="0"/>
      <p:regular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33" userDrawn="1">
          <p15:clr>
            <a:srgbClr val="A4A3A4"/>
          </p15:clr>
        </p15:guide>
        <p15:guide id="2" pos="2865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orient="horz" pos="663" userDrawn="1">
          <p15:clr>
            <a:srgbClr val="A4A3A4"/>
          </p15:clr>
        </p15:guide>
        <p15:guide id="7" pos="4679" userDrawn="1">
          <p15:clr>
            <a:srgbClr val="A4A3A4"/>
          </p15:clr>
        </p15:guide>
        <p15:guide id="8" pos="1731" userDrawn="1">
          <p15:clr>
            <a:srgbClr val="A4A3A4"/>
          </p15:clr>
        </p15:guide>
        <p15:guide id="9" pos="4861" userDrawn="1">
          <p15:clr>
            <a:srgbClr val="A4A3A4"/>
          </p15:clr>
        </p15:guide>
        <p15:guide id="10" pos="1663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3840" userDrawn="1">
          <p15:clr>
            <a:srgbClr val="A4A3A4"/>
          </p15:clr>
        </p15:guide>
        <p15:guide id="13" orient="horz" pos="527" userDrawn="1">
          <p15:clr>
            <a:srgbClr val="A4A3A4"/>
          </p15:clr>
        </p15:guide>
        <p15:guide id="14" pos="2797" userDrawn="1">
          <p15:clr>
            <a:srgbClr val="A4A3A4"/>
          </p15:clr>
        </p15:guide>
        <p15:guide id="15" orient="horz" pos="3816" userDrawn="1">
          <p15:clr>
            <a:srgbClr val="A4A3A4"/>
          </p15:clr>
        </p15:guide>
        <p15:guide id="16" pos="6357" userDrawn="1">
          <p15:clr>
            <a:srgbClr val="A4A3A4"/>
          </p15:clr>
        </p15:guide>
        <p15:guide id="17" pos="5904" userDrawn="1">
          <p15:clr>
            <a:srgbClr val="A4A3A4"/>
          </p15:clr>
        </p15:guide>
        <p15:guide id="18" orient="horz" pos="1275" userDrawn="1">
          <p15:clr>
            <a:srgbClr val="A4A3A4"/>
          </p15:clr>
        </p15:guide>
        <p15:guide id="19" pos="2320" userDrawn="1">
          <p15:clr>
            <a:srgbClr val="A4A3A4"/>
          </p15:clr>
        </p15:guide>
        <p15:guide id="20" pos="5836" userDrawn="1">
          <p15:clr>
            <a:srgbClr val="A4A3A4"/>
          </p15:clr>
        </p15:guide>
        <p15:guide id="21" pos="2457" userDrawn="1">
          <p15:clr>
            <a:srgbClr val="A4A3A4"/>
          </p15:clr>
        </p15:guide>
        <p15:guide id="22" pos="4475" userDrawn="1">
          <p15:clr>
            <a:srgbClr val="A4A3A4"/>
          </p15:clr>
        </p15:guide>
        <p15:guide id="23" pos="6947" userDrawn="1">
          <p15:clr>
            <a:srgbClr val="A4A3A4"/>
          </p15:clr>
        </p15:guide>
        <p15:guide id="24" pos="4407" userDrawn="1">
          <p15:clr>
            <a:srgbClr val="A4A3A4"/>
          </p15:clr>
        </p15:guide>
        <p15:guide id="25" orient="horz" pos="2160" userDrawn="1">
          <p15:clr>
            <a:srgbClr val="A4A3A4"/>
          </p15:clr>
        </p15:guide>
        <p15:guide id="26" pos="1504" userDrawn="1">
          <p15:clr>
            <a:srgbClr val="A4A3A4"/>
          </p15:clr>
        </p15:guide>
        <p15:guide id="27" orient="horz" pos="2727" userDrawn="1">
          <p15:clr>
            <a:srgbClr val="A4A3A4"/>
          </p15:clr>
        </p15:guide>
        <p15:guide id="28" orient="horz" pos="2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DBF4"/>
    <a:srgbClr val="C4DBF3"/>
    <a:srgbClr val="ADDDF5"/>
    <a:srgbClr val="3C536F"/>
    <a:srgbClr val="A9C0E5"/>
    <a:srgbClr val="002B45"/>
    <a:srgbClr val="44546A"/>
    <a:srgbClr val="4D6B7D"/>
    <a:srgbClr val="FFE8D2"/>
    <a:srgbClr val="ABD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4" autoAdjust="0"/>
    <p:restoredTop sz="65100" autoAdjust="0"/>
  </p:normalViewPr>
  <p:slideViewPr>
    <p:cSldViewPr snapToGrid="0" showGuides="1">
      <p:cViewPr varScale="1">
        <p:scale>
          <a:sx n="105" d="100"/>
          <a:sy n="105" d="100"/>
        </p:scale>
        <p:origin x="2082" y="150"/>
      </p:cViewPr>
      <p:guideLst>
        <p:guide orient="horz" pos="4133"/>
        <p:guide pos="2865"/>
        <p:guide orient="horz" pos="346"/>
        <p:guide orient="horz" pos="663"/>
        <p:guide pos="4679"/>
        <p:guide pos="1731"/>
        <p:guide pos="4861"/>
        <p:guide pos="1663"/>
        <p:guide pos="5292"/>
        <p:guide pos="3840"/>
        <p:guide orient="horz" pos="527"/>
        <p:guide pos="2797"/>
        <p:guide orient="horz" pos="3816"/>
        <p:guide pos="6357"/>
        <p:guide pos="5904"/>
        <p:guide orient="horz" pos="1275"/>
        <p:guide pos="2320"/>
        <p:guide pos="5836"/>
        <p:guide pos="2457"/>
        <p:guide pos="4475"/>
        <p:guide pos="6947"/>
        <p:guide pos="4407"/>
        <p:guide orient="horz" pos="2160"/>
        <p:guide pos="1504"/>
        <p:guide orient="horz" pos="2727"/>
        <p:guide orient="horz" pos="2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283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7.fntdata"/><Relationship Id="rId8" Type="http://schemas.openxmlformats.org/officeDocument/2006/relationships/slide" Target="slides/slide4.xml"/><Relationship Id="rId51" Type="http://schemas.openxmlformats.org/officeDocument/2006/relationships/font" Target="fonts/font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5.fntdata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Relationship Id="rId57" Type="http://schemas.openxmlformats.org/officeDocument/2006/relationships/font" Target="fonts/font8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3.fntdata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F6CF7F-7C05-4CC7-A03E-2BDBDEBE505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EB98AE-C4F2-4058-B403-4EB01BEF754A}">
      <dgm:prSet/>
      <dgm:spPr/>
      <dgm:t>
        <a:bodyPr/>
        <a:lstStyle/>
        <a:p>
          <a:r>
            <a:rPr lang="en-US" dirty="0"/>
            <a:t>Big picture</a:t>
          </a:r>
        </a:p>
      </dgm:t>
    </dgm:pt>
    <dgm:pt modelId="{60938E6F-044B-41B4-989D-7D3473D4DA17}" type="parTrans" cxnId="{A6AF26EB-9C67-4650-85A4-E8FBA13DFB42}">
      <dgm:prSet/>
      <dgm:spPr/>
      <dgm:t>
        <a:bodyPr/>
        <a:lstStyle/>
        <a:p>
          <a:endParaRPr lang="en-US"/>
        </a:p>
      </dgm:t>
    </dgm:pt>
    <dgm:pt modelId="{09F7D9FA-04CC-4ABE-A7AC-AAD64CC13FCB}" type="sibTrans" cxnId="{A6AF26EB-9C67-4650-85A4-E8FBA13DFB42}">
      <dgm:prSet/>
      <dgm:spPr/>
      <dgm:t>
        <a:bodyPr/>
        <a:lstStyle/>
        <a:p>
          <a:endParaRPr lang="en-US"/>
        </a:p>
      </dgm:t>
    </dgm:pt>
    <dgm:pt modelId="{FC4366A9-E0DE-451D-B3C5-A7248D50989E}">
      <dgm:prSet/>
      <dgm:spPr/>
      <dgm:t>
        <a:bodyPr/>
        <a:lstStyle/>
        <a:p>
          <a:r>
            <a:rPr lang="en-US" dirty="0"/>
            <a:t>Basics</a:t>
          </a:r>
        </a:p>
      </dgm:t>
    </dgm:pt>
    <dgm:pt modelId="{BE90DD5E-9F1C-41BB-909C-B8B968121D46}" type="parTrans" cxnId="{D11B3DB3-F65C-40C9-8395-692333035D06}">
      <dgm:prSet/>
      <dgm:spPr/>
      <dgm:t>
        <a:bodyPr/>
        <a:lstStyle/>
        <a:p>
          <a:endParaRPr lang="en-US"/>
        </a:p>
      </dgm:t>
    </dgm:pt>
    <dgm:pt modelId="{EEB1E75D-95BD-4D1C-A420-FD9A9027847C}" type="sibTrans" cxnId="{D11B3DB3-F65C-40C9-8395-692333035D06}">
      <dgm:prSet/>
      <dgm:spPr/>
      <dgm:t>
        <a:bodyPr/>
        <a:lstStyle/>
        <a:p>
          <a:endParaRPr lang="en-US"/>
        </a:p>
      </dgm:t>
    </dgm:pt>
    <dgm:pt modelId="{B2305CD8-162D-42EB-A2D8-5851BACC788E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Metrics</a:t>
          </a:r>
          <a:endParaRPr lang="en-US" dirty="0"/>
        </a:p>
      </dgm:t>
    </dgm:pt>
    <dgm:pt modelId="{5ABF9D48-8E98-4C99-859C-39110AAB2E64}" type="parTrans" cxnId="{9D6CC551-1375-429D-8C50-3693AF3C90BC}">
      <dgm:prSet/>
      <dgm:spPr/>
      <dgm:t>
        <a:bodyPr/>
        <a:lstStyle/>
        <a:p>
          <a:endParaRPr lang="en-US"/>
        </a:p>
      </dgm:t>
    </dgm:pt>
    <dgm:pt modelId="{BBBC1F02-8394-4958-B87A-7269B9401BC0}" type="sibTrans" cxnId="{9D6CC551-1375-429D-8C50-3693AF3C90BC}">
      <dgm:prSet/>
      <dgm:spPr/>
      <dgm:t>
        <a:bodyPr/>
        <a:lstStyle/>
        <a:p>
          <a:endParaRPr lang="en-US"/>
        </a:p>
      </dgm:t>
    </dgm:pt>
    <dgm:pt modelId="{87005FB3-5408-4EE5-91C6-3B3CA50493AB}">
      <dgm:prSet/>
      <dgm:spPr/>
      <dgm:t>
        <a:bodyPr/>
        <a:lstStyle/>
        <a:p>
          <a:r>
            <a:rPr lang="en-US" dirty="0"/>
            <a:t>Alerts</a:t>
          </a:r>
        </a:p>
      </dgm:t>
    </dgm:pt>
    <dgm:pt modelId="{54059AA4-C322-445D-95C0-E34E02C5A3AD}" type="parTrans" cxnId="{E6E08686-297A-46A6-8C6D-A796197C2EF0}">
      <dgm:prSet/>
      <dgm:spPr/>
      <dgm:t>
        <a:bodyPr/>
        <a:lstStyle/>
        <a:p>
          <a:endParaRPr lang="en-US"/>
        </a:p>
      </dgm:t>
    </dgm:pt>
    <dgm:pt modelId="{EC7BFF0B-BB7B-4757-A0CF-2330B3C010AF}" type="sibTrans" cxnId="{E6E08686-297A-46A6-8C6D-A796197C2EF0}">
      <dgm:prSet/>
      <dgm:spPr/>
      <dgm:t>
        <a:bodyPr/>
        <a:lstStyle/>
        <a:p>
          <a:endParaRPr lang="en-US"/>
        </a:p>
      </dgm:t>
    </dgm:pt>
    <dgm:pt modelId="{98B7283A-9D77-415B-8ECC-D43E3D24679E}">
      <dgm:prSet/>
      <dgm:spPr/>
      <dgm:t>
        <a:bodyPr/>
        <a:lstStyle/>
        <a:p>
          <a:r>
            <a:rPr lang="en-US" dirty="0"/>
            <a:t>Q&amp;A</a:t>
          </a:r>
        </a:p>
      </dgm:t>
    </dgm:pt>
    <dgm:pt modelId="{45B8345C-AE24-4FBB-9082-486D5F57FEB7}" type="parTrans" cxnId="{A21E44DF-D340-4618-85AD-5CB7598FF8F2}">
      <dgm:prSet/>
      <dgm:spPr/>
      <dgm:t>
        <a:bodyPr/>
        <a:lstStyle/>
        <a:p>
          <a:endParaRPr lang="en-US"/>
        </a:p>
      </dgm:t>
    </dgm:pt>
    <dgm:pt modelId="{FF3CB658-A6E4-4B4C-A697-C79D8C4B601A}" type="sibTrans" cxnId="{A21E44DF-D340-4618-85AD-5CB7598FF8F2}">
      <dgm:prSet/>
      <dgm:spPr/>
      <dgm:t>
        <a:bodyPr/>
        <a:lstStyle/>
        <a:p>
          <a:endParaRPr lang="en-US"/>
        </a:p>
      </dgm:t>
    </dgm:pt>
    <dgm:pt modelId="{A8793905-A487-4BF4-830A-3428CA9C7A0C}">
      <dgm:prSet/>
      <dgm:spPr/>
      <dgm:t>
        <a:bodyPr/>
        <a:lstStyle/>
        <a:p>
          <a:r>
            <a:rPr lang="en-US" dirty="0"/>
            <a:t>Logs</a:t>
          </a:r>
        </a:p>
      </dgm:t>
    </dgm:pt>
    <dgm:pt modelId="{C795361C-27C5-4235-8F25-2538D796B3B2}" type="parTrans" cxnId="{F6E9F460-C040-46F9-B922-DCC91279F387}">
      <dgm:prSet/>
      <dgm:spPr/>
      <dgm:t>
        <a:bodyPr/>
        <a:lstStyle/>
        <a:p>
          <a:endParaRPr lang="da-DK"/>
        </a:p>
      </dgm:t>
    </dgm:pt>
    <dgm:pt modelId="{4B29FDBB-5E97-427D-900A-CA9451512F1C}" type="sibTrans" cxnId="{F6E9F460-C040-46F9-B922-DCC91279F387}">
      <dgm:prSet/>
      <dgm:spPr/>
      <dgm:t>
        <a:bodyPr/>
        <a:lstStyle/>
        <a:p>
          <a:endParaRPr lang="da-DK"/>
        </a:p>
      </dgm:t>
    </dgm:pt>
    <dgm:pt modelId="{30AECAEA-DECC-4ABA-8EAC-6241F74EAB92}" type="pres">
      <dgm:prSet presAssocID="{33F6CF7F-7C05-4CC7-A03E-2BDBDEBE5051}" presName="CompostProcess" presStyleCnt="0">
        <dgm:presLayoutVars>
          <dgm:dir/>
          <dgm:resizeHandles val="exact"/>
        </dgm:presLayoutVars>
      </dgm:prSet>
      <dgm:spPr/>
    </dgm:pt>
    <dgm:pt modelId="{71757BC5-FD58-4092-9D20-A0775832EB03}" type="pres">
      <dgm:prSet presAssocID="{33F6CF7F-7C05-4CC7-A03E-2BDBDEBE5051}" presName="arrow" presStyleLbl="bgShp" presStyleIdx="0" presStyleCnt="1"/>
      <dgm:spPr/>
    </dgm:pt>
    <dgm:pt modelId="{A7B82D27-447E-4FAD-A4BB-CED5622127D4}" type="pres">
      <dgm:prSet presAssocID="{33F6CF7F-7C05-4CC7-A03E-2BDBDEBE5051}" presName="linearProcess" presStyleCnt="0"/>
      <dgm:spPr/>
    </dgm:pt>
    <dgm:pt modelId="{4290901C-A830-48F6-853B-7274D824E05D}" type="pres">
      <dgm:prSet presAssocID="{6FEB98AE-C4F2-4058-B403-4EB01BEF754A}" presName="textNode" presStyleLbl="node1" presStyleIdx="0" presStyleCnt="6">
        <dgm:presLayoutVars>
          <dgm:bulletEnabled val="1"/>
        </dgm:presLayoutVars>
      </dgm:prSet>
      <dgm:spPr/>
    </dgm:pt>
    <dgm:pt modelId="{5A9A8B9F-EC33-4AA8-ADA3-57E89ACE8AC2}" type="pres">
      <dgm:prSet presAssocID="{09F7D9FA-04CC-4ABE-A7AC-AAD64CC13FCB}" presName="sibTrans" presStyleCnt="0"/>
      <dgm:spPr/>
    </dgm:pt>
    <dgm:pt modelId="{3FB451EB-C8FF-4B1D-A594-27C97946F24E}" type="pres">
      <dgm:prSet presAssocID="{FC4366A9-E0DE-451D-B3C5-A7248D50989E}" presName="textNode" presStyleLbl="node1" presStyleIdx="1" presStyleCnt="6">
        <dgm:presLayoutVars>
          <dgm:bulletEnabled val="1"/>
        </dgm:presLayoutVars>
      </dgm:prSet>
      <dgm:spPr/>
    </dgm:pt>
    <dgm:pt modelId="{37EAF7A5-0032-4E57-BD9C-FD9BED61F92A}" type="pres">
      <dgm:prSet presAssocID="{EEB1E75D-95BD-4D1C-A420-FD9A9027847C}" presName="sibTrans" presStyleCnt="0"/>
      <dgm:spPr/>
    </dgm:pt>
    <dgm:pt modelId="{85DB3C2C-F0EF-4458-B722-8D5D0E262489}" type="pres">
      <dgm:prSet presAssocID="{B2305CD8-162D-42EB-A2D8-5851BACC788E}" presName="textNode" presStyleLbl="node1" presStyleIdx="2" presStyleCnt="6">
        <dgm:presLayoutVars>
          <dgm:bulletEnabled val="1"/>
        </dgm:presLayoutVars>
      </dgm:prSet>
      <dgm:spPr/>
    </dgm:pt>
    <dgm:pt modelId="{76B92DBE-B947-4F9B-82D4-47F043ED7639}" type="pres">
      <dgm:prSet presAssocID="{BBBC1F02-8394-4958-B87A-7269B9401BC0}" presName="sibTrans" presStyleCnt="0"/>
      <dgm:spPr/>
    </dgm:pt>
    <dgm:pt modelId="{95D10706-CEBD-4E11-922E-2870D42FABA9}" type="pres">
      <dgm:prSet presAssocID="{A8793905-A487-4BF4-830A-3428CA9C7A0C}" presName="textNode" presStyleLbl="node1" presStyleIdx="3" presStyleCnt="6">
        <dgm:presLayoutVars>
          <dgm:bulletEnabled val="1"/>
        </dgm:presLayoutVars>
      </dgm:prSet>
      <dgm:spPr/>
    </dgm:pt>
    <dgm:pt modelId="{2BC9D958-BEB3-4DE1-BCB6-97922C6EC0E5}" type="pres">
      <dgm:prSet presAssocID="{4B29FDBB-5E97-427D-900A-CA9451512F1C}" presName="sibTrans" presStyleCnt="0"/>
      <dgm:spPr/>
    </dgm:pt>
    <dgm:pt modelId="{6DBA44F2-2D26-4F34-A87C-3A477231FCE1}" type="pres">
      <dgm:prSet presAssocID="{87005FB3-5408-4EE5-91C6-3B3CA50493AB}" presName="textNode" presStyleLbl="node1" presStyleIdx="4" presStyleCnt="6">
        <dgm:presLayoutVars>
          <dgm:bulletEnabled val="1"/>
        </dgm:presLayoutVars>
      </dgm:prSet>
      <dgm:spPr/>
    </dgm:pt>
    <dgm:pt modelId="{3BDE6D3C-8271-494F-8C14-9B57D3B04761}" type="pres">
      <dgm:prSet presAssocID="{EC7BFF0B-BB7B-4757-A0CF-2330B3C010AF}" presName="sibTrans" presStyleCnt="0"/>
      <dgm:spPr/>
    </dgm:pt>
    <dgm:pt modelId="{234D0A35-B628-40DB-880F-F41E6740D644}" type="pres">
      <dgm:prSet presAssocID="{98B7283A-9D77-415B-8ECC-D43E3D24679E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858C7720-720E-4A21-8571-FD64FA9A0289}" type="presOf" srcId="{98B7283A-9D77-415B-8ECC-D43E3D24679E}" destId="{234D0A35-B628-40DB-880F-F41E6740D644}" srcOrd="0" destOrd="0" presId="urn:microsoft.com/office/officeart/2005/8/layout/hProcess9"/>
    <dgm:cxn modelId="{910C795B-A672-481B-B18E-3EBA30BAE707}" type="presOf" srcId="{87005FB3-5408-4EE5-91C6-3B3CA50493AB}" destId="{6DBA44F2-2D26-4F34-A87C-3A477231FCE1}" srcOrd="0" destOrd="0" presId="urn:microsoft.com/office/officeart/2005/8/layout/hProcess9"/>
    <dgm:cxn modelId="{17BC675C-568C-4503-9E89-B89CDD9EFE65}" type="presOf" srcId="{A8793905-A487-4BF4-830A-3428CA9C7A0C}" destId="{95D10706-CEBD-4E11-922E-2870D42FABA9}" srcOrd="0" destOrd="0" presId="urn:microsoft.com/office/officeart/2005/8/layout/hProcess9"/>
    <dgm:cxn modelId="{F6E9F460-C040-46F9-B922-DCC91279F387}" srcId="{33F6CF7F-7C05-4CC7-A03E-2BDBDEBE5051}" destId="{A8793905-A487-4BF4-830A-3428CA9C7A0C}" srcOrd="3" destOrd="0" parTransId="{C795361C-27C5-4235-8F25-2538D796B3B2}" sibTransId="{4B29FDBB-5E97-427D-900A-CA9451512F1C}"/>
    <dgm:cxn modelId="{E1B9E04B-8008-4913-B329-79CEBEB9A2DB}" type="presOf" srcId="{6FEB98AE-C4F2-4058-B403-4EB01BEF754A}" destId="{4290901C-A830-48F6-853B-7274D824E05D}" srcOrd="0" destOrd="0" presId="urn:microsoft.com/office/officeart/2005/8/layout/hProcess9"/>
    <dgm:cxn modelId="{AB6A2F6D-8157-4178-AEC2-F31BC8AC7BF9}" type="presOf" srcId="{B2305CD8-162D-42EB-A2D8-5851BACC788E}" destId="{85DB3C2C-F0EF-4458-B722-8D5D0E262489}" srcOrd="0" destOrd="0" presId="urn:microsoft.com/office/officeart/2005/8/layout/hProcess9"/>
    <dgm:cxn modelId="{5E1EA870-B16E-452B-B387-EBE4C18B3C10}" type="presOf" srcId="{FC4366A9-E0DE-451D-B3C5-A7248D50989E}" destId="{3FB451EB-C8FF-4B1D-A594-27C97946F24E}" srcOrd="0" destOrd="0" presId="urn:microsoft.com/office/officeart/2005/8/layout/hProcess9"/>
    <dgm:cxn modelId="{9D6CC551-1375-429D-8C50-3693AF3C90BC}" srcId="{33F6CF7F-7C05-4CC7-A03E-2BDBDEBE5051}" destId="{B2305CD8-162D-42EB-A2D8-5851BACC788E}" srcOrd="2" destOrd="0" parTransId="{5ABF9D48-8E98-4C99-859C-39110AAB2E64}" sibTransId="{BBBC1F02-8394-4958-B87A-7269B9401BC0}"/>
    <dgm:cxn modelId="{E6E08686-297A-46A6-8C6D-A796197C2EF0}" srcId="{33F6CF7F-7C05-4CC7-A03E-2BDBDEBE5051}" destId="{87005FB3-5408-4EE5-91C6-3B3CA50493AB}" srcOrd="4" destOrd="0" parTransId="{54059AA4-C322-445D-95C0-E34E02C5A3AD}" sibTransId="{EC7BFF0B-BB7B-4757-A0CF-2330B3C010AF}"/>
    <dgm:cxn modelId="{D11B3DB3-F65C-40C9-8395-692333035D06}" srcId="{33F6CF7F-7C05-4CC7-A03E-2BDBDEBE5051}" destId="{FC4366A9-E0DE-451D-B3C5-A7248D50989E}" srcOrd="1" destOrd="0" parTransId="{BE90DD5E-9F1C-41BB-909C-B8B968121D46}" sibTransId="{EEB1E75D-95BD-4D1C-A420-FD9A9027847C}"/>
    <dgm:cxn modelId="{5E9C0AD3-74C1-42F9-85AA-D1B627E22478}" type="presOf" srcId="{33F6CF7F-7C05-4CC7-A03E-2BDBDEBE5051}" destId="{30AECAEA-DECC-4ABA-8EAC-6241F74EAB92}" srcOrd="0" destOrd="0" presId="urn:microsoft.com/office/officeart/2005/8/layout/hProcess9"/>
    <dgm:cxn modelId="{A21E44DF-D340-4618-85AD-5CB7598FF8F2}" srcId="{33F6CF7F-7C05-4CC7-A03E-2BDBDEBE5051}" destId="{98B7283A-9D77-415B-8ECC-D43E3D24679E}" srcOrd="5" destOrd="0" parTransId="{45B8345C-AE24-4FBB-9082-486D5F57FEB7}" sibTransId="{FF3CB658-A6E4-4B4C-A697-C79D8C4B601A}"/>
    <dgm:cxn modelId="{A6AF26EB-9C67-4650-85A4-E8FBA13DFB42}" srcId="{33F6CF7F-7C05-4CC7-A03E-2BDBDEBE5051}" destId="{6FEB98AE-C4F2-4058-B403-4EB01BEF754A}" srcOrd="0" destOrd="0" parTransId="{60938E6F-044B-41B4-989D-7D3473D4DA17}" sibTransId="{09F7D9FA-04CC-4ABE-A7AC-AAD64CC13FCB}"/>
    <dgm:cxn modelId="{1C7FAAD5-BF38-41B7-8CE1-C8A583D5DDA5}" type="presParOf" srcId="{30AECAEA-DECC-4ABA-8EAC-6241F74EAB92}" destId="{71757BC5-FD58-4092-9D20-A0775832EB03}" srcOrd="0" destOrd="0" presId="urn:microsoft.com/office/officeart/2005/8/layout/hProcess9"/>
    <dgm:cxn modelId="{63DFE9FC-9462-4295-8E1C-54780EE12D0E}" type="presParOf" srcId="{30AECAEA-DECC-4ABA-8EAC-6241F74EAB92}" destId="{A7B82D27-447E-4FAD-A4BB-CED5622127D4}" srcOrd="1" destOrd="0" presId="urn:microsoft.com/office/officeart/2005/8/layout/hProcess9"/>
    <dgm:cxn modelId="{15FC901B-2F50-4E56-82E9-462E9F1AB88F}" type="presParOf" srcId="{A7B82D27-447E-4FAD-A4BB-CED5622127D4}" destId="{4290901C-A830-48F6-853B-7274D824E05D}" srcOrd="0" destOrd="0" presId="urn:microsoft.com/office/officeart/2005/8/layout/hProcess9"/>
    <dgm:cxn modelId="{FF5C38F6-6EFB-46D4-8494-8A26DAD799F4}" type="presParOf" srcId="{A7B82D27-447E-4FAD-A4BB-CED5622127D4}" destId="{5A9A8B9F-EC33-4AA8-ADA3-57E89ACE8AC2}" srcOrd="1" destOrd="0" presId="urn:microsoft.com/office/officeart/2005/8/layout/hProcess9"/>
    <dgm:cxn modelId="{A669221E-819F-470D-9F5D-586780E02B15}" type="presParOf" srcId="{A7B82D27-447E-4FAD-A4BB-CED5622127D4}" destId="{3FB451EB-C8FF-4B1D-A594-27C97946F24E}" srcOrd="2" destOrd="0" presId="urn:microsoft.com/office/officeart/2005/8/layout/hProcess9"/>
    <dgm:cxn modelId="{672348F3-4044-4682-8578-F4E65E12CD11}" type="presParOf" srcId="{A7B82D27-447E-4FAD-A4BB-CED5622127D4}" destId="{37EAF7A5-0032-4E57-BD9C-FD9BED61F92A}" srcOrd="3" destOrd="0" presId="urn:microsoft.com/office/officeart/2005/8/layout/hProcess9"/>
    <dgm:cxn modelId="{156C8833-B39A-459B-892D-A0D3C411963C}" type="presParOf" srcId="{A7B82D27-447E-4FAD-A4BB-CED5622127D4}" destId="{85DB3C2C-F0EF-4458-B722-8D5D0E262489}" srcOrd="4" destOrd="0" presId="urn:microsoft.com/office/officeart/2005/8/layout/hProcess9"/>
    <dgm:cxn modelId="{540DB7D9-CEDA-42FA-A009-6BB93A844627}" type="presParOf" srcId="{A7B82D27-447E-4FAD-A4BB-CED5622127D4}" destId="{76B92DBE-B947-4F9B-82D4-47F043ED7639}" srcOrd="5" destOrd="0" presId="urn:microsoft.com/office/officeart/2005/8/layout/hProcess9"/>
    <dgm:cxn modelId="{D1E63EC7-5A1D-4577-B9BA-9566DFF336EC}" type="presParOf" srcId="{A7B82D27-447E-4FAD-A4BB-CED5622127D4}" destId="{95D10706-CEBD-4E11-922E-2870D42FABA9}" srcOrd="6" destOrd="0" presId="urn:microsoft.com/office/officeart/2005/8/layout/hProcess9"/>
    <dgm:cxn modelId="{1390621C-176D-41A7-B22E-6D131312F095}" type="presParOf" srcId="{A7B82D27-447E-4FAD-A4BB-CED5622127D4}" destId="{2BC9D958-BEB3-4DE1-BCB6-97922C6EC0E5}" srcOrd="7" destOrd="0" presId="urn:microsoft.com/office/officeart/2005/8/layout/hProcess9"/>
    <dgm:cxn modelId="{BDF3E266-AC3D-4C08-9DCE-51C997928304}" type="presParOf" srcId="{A7B82D27-447E-4FAD-A4BB-CED5622127D4}" destId="{6DBA44F2-2D26-4F34-A87C-3A477231FCE1}" srcOrd="8" destOrd="0" presId="urn:microsoft.com/office/officeart/2005/8/layout/hProcess9"/>
    <dgm:cxn modelId="{F12BA62D-B74B-4891-A418-372F09AC384E}" type="presParOf" srcId="{A7B82D27-447E-4FAD-A4BB-CED5622127D4}" destId="{3BDE6D3C-8271-494F-8C14-9B57D3B04761}" srcOrd="9" destOrd="0" presId="urn:microsoft.com/office/officeart/2005/8/layout/hProcess9"/>
    <dgm:cxn modelId="{11D91A5E-A690-4D65-83F5-AF161CDA8173}" type="presParOf" srcId="{A7B82D27-447E-4FAD-A4BB-CED5622127D4}" destId="{234D0A35-B628-40DB-880F-F41E6740D644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57BC5-FD58-4092-9D20-A0775832EB03}">
      <dsp:nvSpPr>
        <dsp:cNvPr id="0" name=""/>
        <dsp:cNvSpPr/>
      </dsp:nvSpPr>
      <dsp:spPr>
        <a:xfrm>
          <a:off x="771428" y="0"/>
          <a:ext cx="8742861" cy="286232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90901C-A830-48F6-853B-7274D824E05D}">
      <dsp:nvSpPr>
        <dsp:cNvPr id="0" name=""/>
        <dsp:cNvSpPr/>
      </dsp:nvSpPr>
      <dsp:spPr>
        <a:xfrm>
          <a:off x="6356" y="858696"/>
          <a:ext cx="1567985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Big picture</a:t>
          </a:r>
        </a:p>
      </dsp:txBody>
      <dsp:txXfrm>
        <a:off x="62247" y="914587"/>
        <a:ext cx="1456203" cy="1033147"/>
      </dsp:txXfrm>
    </dsp:sp>
    <dsp:sp modelId="{3FB451EB-C8FF-4B1D-A594-27C97946F24E}">
      <dsp:nvSpPr>
        <dsp:cNvPr id="0" name=""/>
        <dsp:cNvSpPr/>
      </dsp:nvSpPr>
      <dsp:spPr>
        <a:xfrm>
          <a:off x="1747360" y="858696"/>
          <a:ext cx="1567985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Basics</a:t>
          </a:r>
        </a:p>
      </dsp:txBody>
      <dsp:txXfrm>
        <a:off x="1803251" y="914587"/>
        <a:ext cx="1456203" cy="1033147"/>
      </dsp:txXfrm>
    </dsp:sp>
    <dsp:sp modelId="{85DB3C2C-F0EF-4458-B722-8D5D0E262489}">
      <dsp:nvSpPr>
        <dsp:cNvPr id="0" name=""/>
        <dsp:cNvSpPr/>
      </dsp:nvSpPr>
      <dsp:spPr>
        <a:xfrm>
          <a:off x="3488364" y="858696"/>
          <a:ext cx="1567985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/>
              </a:solidFill>
            </a:rPr>
            <a:t>Metrics</a:t>
          </a:r>
          <a:endParaRPr lang="en-US" sz="2900" kern="1200" dirty="0"/>
        </a:p>
      </dsp:txBody>
      <dsp:txXfrm>
        <a:off x="3544255" y="914587"/>
        <a:ext cx="1456203" cy="1033147"/>
      </dsp:txXfrm>
    </dsp:sp>
    <dsp:sp modelId="{95D10706-CEBD-4E11-922E-2870D42FABA9}">
      <dsp:nvSpPr>
        <dsp:cNvPr id="0" name=""/>
        <dsp:cNvSpPr/>
      </dsp:nvSpPr>
      <dsp:spPr>
        <a:xfrm>
          <a:off x="5229369" y="858696"/>
          <a:ext cx="1567985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Logs</a:t>
          </a:r>
        </a:p>
      </dsp:txBody>
      <dsp:txXfrm>
        <a:off x="5285260" y="914587"/>
        <a:ext cx="1456203" cy="1033147"/>
      </dsp:txXfrm>
    </dsp:sp>
    <dsp:sp modelId="{6DBA44F2-2D26-4F34-A87C-3A477231FCE1}">
      <dsp:nvSpPr>
        <dsp:cNvPr id="0" name=""/>
        <dsp:cNvSpPr/>
      </dsp:nvSpPr>
      <dsp:spPr>
        <a:xfrm>
          <a:off x="6970373" y="858696"/>
          <a:ext cx="1567985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Alerts</a:t>
          </a:r>
        </a:p>
      </dsp:txBody>
      <dsp:txXfrm>
        <a:off x="7026264" y="914587"/>
        <a:ext cx="1456203" cy="1033147"/>
      </dsp:txXfrm>
    </dsp:sp>
    <dsp:sp modelId="{234D0A35-B628-40DB-880F-F41E6740D644}">
      <dsp:nvSpPr>
        <dsp:cNvPr id="0" name=""/>
        <dsp:cNvSpPr/>
      </dsp:nvSpPr>
      <dsp:spPr>
        <a:xfrm>
          <a:off x="8711377" y="858696"/>
          <a:ext cx="1567985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Q&amp;A</a:t>
          </a:r>
        </a:p>
      </dsp:txBody>
      <dsp:txXfrm>
        <a:off x="8767268" y="914587"/>
        <a:ext cx="1456203" cy="10331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40F470-726F-426E-889A-8E92A4693460}" type="datetimeFigureOut">
              <a:rPr lang="en-GB" smtClean="0"/>
              <a:t>22/06/2022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B878E9-47B1-4362-B238-A547D75475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384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D72A38B-F9FA-4036-A084-652409E98F08}" type="datetimeFigureOut">
              <a:rPr lang="en-GB" smtClean="0"/>
              <a:pPr/>
              <a:t>22/06/2022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9436F85-577F-4A92-A47F-D540A2BCC82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4985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543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3204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5815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Setup some advanced alerts in Azure Monitor based on metrics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9973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2605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028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5290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9912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5952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2629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9919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6021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2192" y="0"/>
            <a:ext cx="12189600" cy="68580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3029318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1949504"/>
            <a:ext cx="2567305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77C56E99-434F-4322-94CC-F04E4ED58225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233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8775" y="1231900"/>
            <a:ext cx="11469600" cy="49212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text, table, chart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-3001963" y="2115263"/>
            <a:ext cx="2224088" cy="11874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140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 max two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0" indent="0">
              <a:buClrTx/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5pPr>
            <a:lvl6pPr marL="0" indent="0">
              <a:buClrTx/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6pPr>
            <a:lvl7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7pPr>
            <a:lvl8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8pPr>
            <a:lvl9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 dirty="0"/>
              <a:t>Click to add text, table, chart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6 level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15A36-EF7C-49E1-9E28-DC0261021B88}" type="datetime4">
              <a:rPr lang="en-GB" smtClean="0"/>
              <a:t>22 June 2022</a:t>
            </a:fld>
            <a:endParaRPr lang="en-GB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E4DB5CC0-3980-4243-BB79-9A20CC9B01FF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271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Headlin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5556250" cy="320892"/>
          </a:xfrm>
        </p:spPr>
        <p:txBody>
          <a:bodyPr lIns="0" rIns="0" anchor="ctr" anchorCtr="0"/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/>
          </p:nvPr>
        </p:nvSpPr>
        <p:spPr>
          <a:xfrm>
            <a:off x="358775" y="1492250"/>
            <a:ext cx="5554800" cy="462915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6975" y="1113272"/>
            <a:ext cx="5556250" cy="320892"/>
          </a:xfrm>
        </p:spPr>
        <p:txBody>
          <a:bodyPr lIns="0" tIns="0" rIns="0" bIns="0" anchor="ctr" anchorCtr="0"/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4"/>
          </p:nvPr>
        </p:nvSpPr>
        <p:spPr>
          <a:xfrm>
            <a:off x="6276975" y="1494421"/>
            <a:ext cx="5554800" cy="4629150"/>
          </a:xfrm>
        </p:spPr>
        <p:txBody>
          <a:bodyPr wrap="square"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Pladsholder til dato 1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3A80043-8D1A-4EE7-8835-0FA45918CF0B}" type="datetime4">
              <a:rPr lang="en-GB" smtClean="0"/>
              <a:t>22 June 2022</a:t>
            </a:fld>
            <a:endParaRPr lang="en-GB" dirty="0"/>
          </a:p>
        </p:txBody>
      </p:sp>
      <p:sp>
        <p:nvSpPr>
          <p:cNvPr id="4" name="Pladsholder til sidefod 3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701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ored Headlin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/>
          </p:nvPr>
        </p:nvSpPr>
        <p:spPr>
          <a:xfrm>
            <a:off x="358775" y="1492250"/>
            <a:ext cx="5554800" cy="462915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tIns="0" rIns="72000" bIns="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4"/>
          </p:nvPr>
        </p:nvSpPr>
        <p:spPr>
          <a:xfrm>
            <a:off x="6276975" y="1494421"/>
            <a:ext cx="5554800" cy="462915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706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4" name="Content Placeholder 9"/>
          <p:cNvSpPr>
            <a:spLocks noGrp="1"/>
          </p:cNvSpPr>
          <p:nvPr>
            <p:ph sz="quarter" idx="20"/>
          </p:nvPr>
        </p:nvSpPr>
        <p:spPr>
          <a:xfrm>
            <a:off x="358775" y="3349592"/>
            <a:ext cx="11469600" cy="28044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766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9"/>
          <p:cNvSpPr>
            <a:spLocks noGrp="1"/>
          </p:cNvSpPr>
          <p:nvPr>
            <p:ph sz="quarter" idx="20"/>
          </p:nvPr>
        </p:nvSpPr>
        <p:spPr>
          <a:xfrm>
            <a:off x="358775" y="3349592"/>
            <a:ext cx="11469600" cy="2804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115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58775" y="1494423"/>
            <a:ext cx="3582000" cy="128727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303285" y="1494422"/>
            <a:ext cx="3582000" cy="12872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8246553" y="1494422"/>
            <a:ext cx="3582000" cy="12872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17" hasCustomPrompt="1"/>
          </p:nvPr>
        </p:nvSpPr>
        <p:spPr>
          <a:xfrm>
            <a:off x="358774" y="3349592"/>
            <a:ext cx="11474451" cy="2804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</p:spTree>
    <p:extLst>
      <p:ext uri="{BB962C8B-B14F-4D97-AF65-F5344CB8AC3E}">
        <p14:creationId xmlns:p14="http://schemas.microsoft.com/office/powerpoint/2010/main" val="316566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- one Image colored head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20" hasCustomPrompt="1"/>
          </p:nvPr>
        </p:nvSpPr>
        <p:spPr>
          <a:xfrm>
            <a:off x="358774" y="3349592"/>
            <a:ext cx="11474451" cy="2804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</p:spTree>
    <p:extLst>
      <p:ext uri="{BB962C8B-B14F-4D97-AF65-F5344CB8AC3E}">
        <p14:creationId xmlns:p14="http://schemas.microsoft.com/office/powerpoint/2010/main" val="427548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7"/>
          </p:nvPr>
        </p:nvSpPr>
        <p:spPr>
          <a:xfrm>
            <a:off x="358775" y="1494000"/>
            <a:ext cx="55548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200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colored head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7"/>
          </p:nvPr>
        </p:nvSpPr>
        <p:spPr>
          <a:xfrm>
            <a:off x="358775" y="1494000"/>
            <a:ext cx="55548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037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2192" y="0"/>
            <a:ext cx="12189600" cy="68580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3029318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1949504"/>
            <a:ext cx="2567305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FEEAF3EB-92D1-4F39-8839-FECF5B55287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654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58775" y="1494000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705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- one Image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58775" y="1494000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146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56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4425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56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4303285" y="1494421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8246553" y="1494421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138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portrait colored headlin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56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4425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56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4303285" y="1494421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8246553" y="1494421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158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6276975" y="1493998"/>
            <a:ext cx="55512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750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colored headlin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6276975" y="1493998"/>
            <a:ext cx="55512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097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5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493999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imag6</a:t>
            </a:r>
          </a:p>
        </p:txBody>
      </p:sp>
    </p:spTree>
    <p:extLst>
      <p:ext uri="{BB962C8B-B14F-4D97-AF65-F5344CB8AC3E}">
        <p14:creationId xmlns:p14="http://schemas.microsoft.com/office/powerpoint/2010/main" val="123924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- one Image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493999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imag6</a:t>
            </a:r>
          </a:p>
        </p:txBody>
      </p:sp>
    </p:spTree>
    <p:extLst>
      <p:ext uri="{BB962C8B-B14F-4D97-AF65-F5344CB8AC3E}">
        <p14:creationId xmlns:p14="http://schemas.microsoft.com/office/powerpoint/2010/main" val="23133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775" y="2014717"/>
            <a:ext cx="11474450" cy="2788287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14500" cap="all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Add text</a:t>
            </a:r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4400"/>
            <a:ext cx="877868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9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/>
          <a:stretch/>
        </p:blipFill>
        <p:spPr>
          <a:xfrm>
            <a:off x="-7982" y="900000"/>
            <a:ext cx="2530988" cy="506986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423007" y="1357026"/>
            <a:ext cx="8410218" cy="4254501"/>
          </a:xfrm>
        </p:spPr>
        <p:txBody>
          <a:bodyPr anchor="t" anchorCtr="0"/>
          <a:lstStyle>
            <a:lvl1pPr algn="r">
              <a:lnSpc>
                <a:spcPct val="100000"/>
              </a:lnSpc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text</a:t>
            </a:r>
          </a:p>
        </p:txBody>
      </p:sp>
      <p:sp>
        <p:nvSpPr>
          <p:cNvPr id="10" name="Pladsholder til diasnummer 5" hidden="1"/>
          <p:cNvSpPr txBox="1">
            <a:spLocks/>
          </p:cNvSpPr>
          <p:nvPr userDrawn="1"/>
        </p:nvSpPr>
        <p:spPr>
          <a:xfrm>
            <a:off x="360000" y="7297372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2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12" name="Logo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5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669792" y="0"/>
            <a:ext cx="8532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0"/>
            <a:ext cx="7689600" cy="6861600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600" h="6858000">
                <a:moveTo>
                  <a:pt x="0" y="0"/>
                </a:moveTo>
                <a:lnTo>
                  <a:pt x="7689600" y="0"/>
                </a:lnTo>
                <a:lnTo>
                  <a:pt x="3717774" y="685497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D109318C-4F41-4505-97E4-ABFC57736E2F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993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3" name="Date Placeholder 2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39D88-A2D2-46EF-88AA-9A0C8DF2E827}" type="datetime4">
              <a:rPr lang="en-GB" smtClean="0"/>
              <a:t>22 June 2022</a:t>
            </a:fld>
            <a:endParaRPr lang="en-GB" dirty="0"/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0029" y="1790479"/>
            <a:ext cx="3271942" cy="327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9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</p:spTree>
    <p:extLst>
      <p:ext uri="{BB962C8B-B14F-4D97-AF65-F5344CB8AC3E}">
        <p14:creationId xmlns:p14="http://schemas.microsoft.com/office/powerpoint/2010/main" val="94525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 max two lines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sp>
        <p:nvSpPr>
          <p:cNvPr id="10" name="Pladsholder til diasnummer 5">
            <a:extLst>
              <a:ext uri="{FF2B5EF4-FFF2-40B4-BE49-F238E27FC236}">
                <a16:creationId xmlns:a16="http://schemas.microsoft.com/office/drawing/2014/main" id="{3D21CFF8-B240-4C5A-AA2F-B21EBD9BED93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563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2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sp>
        <p:nvSpPr>
          <p:cNvPr id="6" name="Pladsholder til diasnummer 5">
            <a:extLst>
              <a:ext uri="{FF2B5EF4-FFF2-40B4-BE49-F238E27FC236}">
                <a16:creationId xmlns:a16="http://schemas.microsoft.com/office/drawing/2014/main" id="{F734CF4E-E2CB-468E-92D9-4F5EB6D4DC48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366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oute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4695568" cy="6858000"/>
          </a:xfrm>
          <a:prstGeom prst="rect">
            <a:avLst/>
          </a:prstGeom>
          <a:solidFill>
            <a:srgbClr val="C4DBF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2100" dirty="0" err="1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2662306" y="0"/>
            <a:ext cx="9540000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da-DK" dirty="0"/>
          </a:p>
        </p:txBody>
      </p:sp>
      <p:pic>
        <p:nvPicPr>
          <p:cNvPr id="5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3223"/>
            <a:ext cx="877868" cy="306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a-DK" sz="3600" dirty="0" err="1"/>
              <a:t>Dfds</a:t>
            </a:r>
            <a:r>
              <a:rPr lang="da-DK" sz="3600" dirty="0"/>
              <a:t> at the </a:t>
            </a:r>
            <a:br>
              <a:rPr lang="da-DK" sz="3600" dirty="0"/>
            </a:br>
            <a:r>
              <a:rPr lang="da-DK" sz="3600" dirty="0" err="1">
                <a:solidFill>
                  <a:schemeClr val="accent3"/>
                </a:solidFill>
              </a:rPr>
              <a:t>heart</a:t>
            </a:r>
            <a:r>
              <a:rPr lang="da-DK" sz="3600" dirty="0">
                <a:solidFill>
                  <a:schemeClr val="accent3"/>
                </a:solidFill>
              </a:rPr>
              <a:t> of </a:t>
            </a:r>
            <a:r>
              <a:rPr lang="da-DK" sz="3600" dirty="0" err="1">
                <a:solidFill>
                  <a:schemeClr val="accent3"/>
                </a:solidFill>
              </a:rPr>
              <a:t>europe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1836000"/>
            <a:ext cx="5503010" cy="864766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8" name="Pladsholder til diasnummer 5">
            <a:extLst>
              <a:ext uri="{FF2B5EF4-FFF2-40B4-BE49-F238E27FC236}">
                <a16:creationId xmlns:a16="http://schemas.microsoft.com/office/drawing/2014/main" id="{EF1669B0-49F3-4E66-857D-52731B3441D6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770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023969" y="6408250"/>
            <a:ext cx="816000" cy="163229"/>
          </a:xfrm>
          <a:prstGeom prst="rect">
            <a:avLst/>
          </a:prstGeom>
        </p:spPr>
        <p:txBody>
          <a:bodyPr/>
          <a:lstStyle/>
          <a:p>
            <a:fld id="{E66F39FE-A71C-4EA9-B6A2-49D418A61827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76000" y="6408250"/>
            <a:ext cx="2400000" cy="1632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6000" y="6081601"/>
            <a:ext cx="373952" cy="489879"/>
          </a:xfrm>
          <a:prstGeom prst="rect">
            <a:avLst/>
          </a:prstGeom>
        </p:spPr>
        <p:txBody>
          <a:bodyPr/>
          <a:lstStyle/>
          <a:p>
            <a:fld id="{201C90D5-DB52-4DB2-A9D7-5E39CB45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4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669792" y="0"/>
            <a:ext cx="8532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3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0"/>
            <a:ext cx="7689600" cy="6861600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600" h="6858000">
                <a:moveTo>
                  <a:pt x="0" y="0"/>
                </a:moveTo>
                <a:lnTo>
                  <a:pt x="7689600" y="0"/>
                </a:lnTo>
                <a:lnTo>
                  <a:pt x="3717774" y="685497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45439285-538C-487D-8D31-1CB4FC22A674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539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65224" y="0"/>
            <a:ext cx="8136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-24154" y="0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906B16A8-636F-4F92-866C-74B192C6E1D7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252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65224" y="0"/>
            <a:ext cx="8136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4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-24154" y="0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5CC3AC24-9EE3-4E49-9150-A30C62BC9CC2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443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99967" y="2012134"/>
            <a:ext cx="5818833" cy="2547625"/>
          </a:xfrm>
        </p:spPr>
        <p:txBody>
          <a:bodyPr anchor="b" anchorCtr="0"/>
          <a:lstStyle>
            <a:lvl1pPr algn="r">
              <a:defRPr sz="60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dsholder til diasnummer 5">
            <a:extLst>
              <a:ext uri="{FF2B5EF4-FFF2-40B4-BE49-F238E27FC236}">
                <a16:creationId xmlns:a16="http://schemas.microsoft.com/office/drawing/2014/main" id="{3C56051B-E622-4E99-93F4-F268A159014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635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V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8100000" cy="6858000"/>
          </a:xfrm>
        </p:spPr>
        <p:txBody>
          <a:bodyPr lIns="0"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 rot="10800000">
            <a:off x="4070622" y="-3601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8836" y="3776766"/>
            <a:ext cx="5503010" cy="866952"/>
          </a:xfrm>
        </p:spPr>
        <p:txBody>
          <a:bodyPr anchor="b" anchorCtr="0"/>
          <a:lstStyle>
            <a:lvl1pPr marL="0" indent="0" algn="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798696" y="4822520"/>
            <a:ext cx="6013150" cy="1490597"/>
          </a:xfrm>
        </p:spPr>
        <p:txBody>
          <a:bodyPr anchor="t" anchorCtr="0"/>
          <a:lstStyle>
            <a:lvl1pPr algn="r">
              <a:defRPr sz="6000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dirty="0"/>
              <a:t>Click to </a:t>
            </a:r>
            <a:br>
              <a:rPr lang="en-GB" dirty="0"/>
            </a:br>
            <a:r>
              <a:rPr lang="en-GB" dirty="0"/>
              <a:t>add  title</a:t>
            </a:r>
          </a:p>
        </p:txBody>
      </p:sp>
      <p:sp>
        <p:nvSpPr>
          <p:cNvPr id="13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379F6721-15B7-4E08-AD53-BFBE57877941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846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92000" y="0"/>
            <a:ext cx="8100000" cy="6858000"/>
          </a:xfrm>
        </p:spPr>
        <p:txBody>
          <a:bodyPr lIns="0"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-3601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2523306"/>
            <a:ext cx="5503010" cy="866952"/>
          </a:xfrm>
        </p:spPr>
        <p:txBody>
          <a:bodyPr anchor="t" anchorCtr="0"/>
          <a:lstStyle>
            <a:lvl1pPr marL="0" indent="0" algn="l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27459"/>
            <a:ext cx="5826269" cy="1490597"/>
          </a:xfrm>
        </p:spPr>
        <p:txBody>
          <a:bodyPr anchor="t" anchorCtr="0"/>
          <a:lstStyle>
            <a:lvl1pPr algn="l">
              <a:defRPr sz="6000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dirty="0"/>
              <a:t>Click to </a:t>
            </a:r>
            <a:br>
              <a:rPr lang="en-GB" dirty="0"/>
            </a:br>
            <a:r>
              <a:rPr lang="en-GB" dirty="0"/>
              <a:t>add  title</a:t>
            </a:r>
          </a:p>
        </p:txBody>
      </p:sp>
      <p:sp>
        <p:nvSpPr>
          <p:cNvPr id="13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227AD0B9-239B-48B7-B7EE-8AEC1E430336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722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775" y="155066"/>
            <a:ext cx="10393200" cy="68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775" y="1231900"/>
            <a:ext cx="11470506" cy="4921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60000" y="917143"/>
            <a:ext cx="1147322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Logo"/>
          <p:cNvPicPr>
            <a:picLocks noChangeAspect="1"/>
          </p:cNvPicPr>
          <p:nvPr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3223"/>
            <a:ext cx="877868" cy="306000"/>
          </a:xfrm>
          <a:prstGeom prst="rect">
            <a:avLst/>
          </a:prstGeom>
        </p:spPr>
      </p:pic>
      <p:sp>
        <p:nvSpPr>
          <p:cNvPr id="4" name="Date Placeholder 3" hidden="1"/>
          <p:cNvSpPr>
            <a:spLocks noGrp="1"/>
          </p:cNvSpPr>
          <p:nvPr>
            <p:ph type="dt" sz="half" idx="2"/>
          </p:nvPr>
        </p:nvSpPr>
        <p:spPr>
          <a:xfrm>
            <a:off x="5264543" y="722214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98DB34D-784C-4D9C-ABD8-61F63F762187}" type="datetime4">
              <a:rPr lang="en-GB" smtClean="0"/>
              <a:t>22 June 2022</a:t>
            </a:fld>
            <a:endParaRPr lang="en-GB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3"/>
          </p:nvPr>
        </p:nvSpPr>
        <p:spPr>
          <a:xfrm>
            <a:off x="8077200" y="7214105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75F75773-463E-48DD-B2BB-C89ED35423E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352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7" r:id="rId2"/>
    <p:sldLayoutId id="2147483660" r:id="rId3"/>
    <p:sldLayoutId id="2147483688" r:id="rId4"/>
    <p:sldLayoutId id="2147483691" r:id="rId5"/>
    <p:sldLayoutId id="2147483692" r:id="rId6"/>
    <p:sldLayoutId id="2147483694" r:id="rId7"/>
    <p:sldLayoutId id="2147483693" r:id="rId8"/>
    <p:sldLayoutId id="2147483695" r:id="rId9"/>
    <p:sldLayoutId id="2147483650" r:id="rId10"/>
    <p:sldLayoutId id="2147483661" r:id="rId11"/>
    <p:sldLayoutId id="2147483653" r:id="rId12"/>
    <p:sldLayoutId id="2147483678" r:id="rId13"/>
    <p:sldLayoutId id="2147483668" r:id="rId14"/>
    <p:sldLayoutId id="2147483679" r:id="rId15"/>
    <p:sldLayoutId id="2147483669" r:id="rId16"/>
    <p:sldLayoutId id="2147483681" r:id="rId17"/>
    <p:sldLayoutId id="2147483670" r:id="rId18"/>
    <p:sldLayoutId id="2147483680" r:id="rId19"/>
    <p:sldLayoutId id="2147483671" r:id="rId20"/>
    <p:sldLayoutId id="2147483682" r:id="rId21"/>
    <p:sldLayoutId id="2147483672" r:id="rId22"/>
    <p:sldLayoutId id="2147483683" r:id="rId23"/>
    <p:sldLayoutId id="2147483674" r:id="rId24"/>
    <p:sldLayoutId id="2147483684" r:id="rId25"/>
    <p:sldLayoutId id="2147483673" r:id="rId26"/>
    <p:sldLayoutId id="2147483685" r:id="rId27"/>
    <p:sldLayoutId id="2147483651" r:id="rId28"/>
    <p:sldLayoutId id="2147483690" r:id="rId29"/>
    <p:sldLayoutId id="2147483676" r:id="rId30"/>
    <p:sldLayoutId id="2147483654" r:id="rId31"/>
    <p:sldLayoutId id="2147483665" r:id="rId32"/>
    <p:sldLayoutId id="2147483655" r:id="rId33"/>
    <p:sldLayoutId id="2147483675" r:id="rId34"/>
    <p:sldLayoutId id="2147483697" r:id="rId35"/>
    <p:sldLayoutId id="2147483700" r:id="rId3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4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144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400" b="0" kern="1200">
          <a:solidFill>
            <a:schemeClr val="accent1"/>
          </a:solidFill>
          <a:latin typeface="+mn-lt"/>
          <a:ea typeface="+mn-ea"/>
          <a:cs typeface="+mn-cs"/>
        </a:defRPr>
      </a:lvl2pPr>
      <a:lvl3pPr marL="288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SzPct val="100000"/>
        <a:buFont typeface="DFDS Light" panose="02000300000000020000" pitchFamily="2" charset="0"/>
        <a:buChar char="–"/>
        <a:defRPr lang="en-GB" sz="1200" kern="1200" dirty="0" smtClean="0">
          <a:solidFill>
            <a:schemeClr val="accent1"/>
          </a:solidFill>
          <a:latin typeface="+mn-lt"/>
          <a:ea typeface="+mn-ea"/>
          <a:cs typeface="+mn-cs"/>
        </a:defRPr>
      </a:lvl3pPr>
      <a:lvl4pPr marL="432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Font typeface="DFDS Light" panose="02000300000000020000" pitchFamily="2" charset="0"/>
        <a:buChar char="–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lang="en-GB" sz="1200" kern="1200" dirty="0" smtClean="0">
          <a:solidFill>
            <a:schemeClr val="accent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zure/azure-monitor/agents/agents-overview#dependency-agent" TargetMode="External"/><Relationship Id="rId3" Type="http://schemas.openxmlformats.org/officeDocument/2006/relationships/image" Target="../media/image11.png"/><Relationship Id="rId7" Type="http://schemas.openxmlformats.org/officeDocument/2006/relationships/hyperlink" Target="https://docs.microsoft.com/en-us/azure/azure-monitor/agents/agents-overview#azure-monitor-agen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Relationship Id="rId6" Type="http://schemas.openxmlformats.org/officeDocument/2006/relationships/hyperlink" Target="https://docs.microsoft.com/en-us/azure/azure-monitor/agents/agents-overview#telegraf-agent" TargetMode="External"/><Relationship Id="rId5" Type="http://schemas.openxmlformats.org/officeDocument/2006/relationships/hyperlink" Target="https://docs.microsoft.com/en-us/azure/azure-monitor/agents/agents-overview#azure-diagnostics-extension" TargetMode="External"/><Relationship Id="rId4" Type="http://schemas.openxmlformats.org/officeDocument/2006/relationships/hyperlink" Target="https://docs.microsoft.com/en-us/azure/azure-monitor/agents/agents-overview#log-analytics-agent" TargetMode="External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6.xml"/><Relationship Id="rId5" Type="http://schemas.openxmlformats.org/officeDocument/2006/relationships/hyperlink" Target="https://docs.microsoft.com/en-us/azure/azure-monitor/app/pre-aggregated-metrics-log-metrics#pre-aggregated-metrics" TargetMode="External"/><Relationship Id="rId4" Type="http://schemas.openxmlformats.org/officeDocument/2006/relationships/hyperlink" Target="https://docs.microsoft.com/en-us/azure/azure-monitor/essentials/data-platform-metrics#multi-dimensional-metric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7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7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monitor/overview" TargetMode="External"/><Relationship Id="rId7" Type="http://schemas.openxmlformats.org/officeDocument/2006/relationships/hyperlink" Target="https://docs.microsoft.com/en-us/learn/modules/monitor-app-performance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Relationship Id="rId6" Type="http://schemas.openxmlformats.org/officeDocument/2006/relationships/hyperlink" Target="https://docs.microsoft.com/en-us/learn/modules/analyze-infrastructure-with-azure-monitor-logs/" TargetMode="External"/><Relationship Id="rId5" Type="http://schemas.openxmlformats.org/officeDocument/2006/relationships/hyperlink" Target="https://docs.microsoft.com/en-us/learn/modules/design-solution-to-log-monitor-azure-resources/" TargetMode="External"/><Relationship Id="rId4" Type="http://schemas.openxmlformats.org/officeDocument/2006/relationships/hyperlink" Target="https://docs.microsoft.com/en-us/learn/modules/azure-monitor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2889" y="1357027"/>
            <a:ext cx="9050337" cy="4254501"/>
          </a:xfrm>
        </p:spPr>
        <p:txBody>
          <a:bodyPr/>
          <a:lstStyle/>
          <a:p>
            <a:r>
              <a:rPr lang="da-DK" sz="9000" dirty="0"/>
              <a:t>Azure Monitoring </a:t>
            </a:r>
            <a:br>
              <a:rPr lang="da-DK" sz="9000" dirty="0"/>
            </a:br>
            <a:r>
              <a:rPr lang="da-DK" sz="9000" dirty="0"/>
              <a:t>Deep Dive</a:t>
            </a:r>
            <a:br>
              <a:rPr lang="da-DK" sz="9000" dirty="0"/>
            </a:br>
            <a:br>
              <a:rPr lang="da-DK" sz="9000" dirty="0"/>
            </a:br>
            <a:br>
              <a:rPr lang="da-DK" dirty="0"/>
            </a:br>
            <a:r>
              <a:rPr lang="da-DK" sz="1400" dirty="0"/>
              <a:t>U</a:t>
            </a:r>
            <a:r>
              <a:rPr lang="da-DK" sz="1400" cap="none" dirty="0"/>
              <a:t>pdated 5 Feb 2020</a:t>
            </a:r>
            <a:br>
              <a:rPr lang="da-DK" sz="1400" cap="none" dirty="0"/>
            </a:br>
            <a:br>
              <a:rPr lang="en-GB" sz="1400" dirty="0"/>
            </a:b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87751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Basics &gt; Agents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1" y="1234440"/>
            <a:ext cx="5955177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>
                <a:hlinkClick r:id="rId4"/>
              </a:rPr>
              <a:t>Log Analytics Agent</a:t>
            </a:r>
            <a:r>
              <a:rPr lang="en-US" sz="2100" dirty="0"/>
              <a:t> - targets OS &amp; VMs in Azure, other cloud providers, and on-premises machines.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>
                <a:hlinkClick r:id="rId5"/>
              </a:rPr>
              <a:t>Azure Diagnostics Extension</a:t>
            </a:r>
            <a:r>
              <a:rPr lang="en-US" sz="2100" dirty="0"/>
              <a:t> – targets OS &amp; workloads of VMs and other compute resources.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 err="1">
                <a:hlinkClick r:id="rId6"/>
              </a:rPr>
              <a:t>Telegraf</a:t>
            </a:r>
            <a:r>
              <a:rPr lang="en-US" sz="2100" b="1" dirty="0">
                <a:hlinkClick r:id="rId6"/>
              </a:rPr>
              <a:t> Agent</a:t>
            </a:r>
            <a:r>
              <a:rPr lang="en-US" sz="2100" b="1" dirty="0"/>
              <a:t> </a:t>
            </a:r>
            <a:r>
              <a:rPr lang="en-US" sz="2100" dirty="0"/>
              <a:t>- targets Linux computers.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>
                <a:hlinkClick r:id="rId7"/>
              </a:rPr>
              <a:t>Azure Monitor Agent</a:t>
            </a:r>
            <a:r>
              <a:rPr lang="en-US" sz="2100" b="1" dirty="0"/>
              <a:t> </a:t>
            </a:r>
            <a:r>
              <a:rPr lang="en-US" sz="2100" dirty="0"/>
              <a:t>– replaces the above from 2024+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>
                <a:hlinkClick r:id="rId8"/>
              </a:rPr>
              <a:t>Dependency Agent</a:t>
            </a:r>
            <a:r>
              <a:rPr lang="en-US" sz="2100" b="1" dirty="0"/>
              <a:t> </a:t>
            </a:r>
            <a:r>
              <a:rPr lang="en-US" sz="2100" dirty="0"/>
              <a:t>- targets processes running on the machine and external process dependencies.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br>
              <a:rPr lang="en-US" sz="2100" dirty="0"/>
            </a:b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441CD2-1015-442D-B93C-A30B861442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1250" y="1910928"/>
            <a:ext cx="5044800" cy="387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6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B631D0-8443-4F75-AC96-5B88C1CCB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098" y="2072749"/>
            <a:ext cx="4660597" cy="37033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AMDD &gt; Basics &gt; Data Sources (tiers)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0" y="1234440"/>
            <a:ext cx="624140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Application</a:t>
            </a:r>
            <a:r>
              <a:rPr lang="en-US" sz="2100" dirty="0"/>
              <a:t> – Data from SDK-enabled processes.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OS</a:t>
            </a:r>
            <a:r>
              <a:rPr lang="en-US" sz="2100" dirty="0"/>
              <a:t> – Data from OSs orchestrated by Azure.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Resource</a:t>
            </a:r>
            <a:r>
              <a:rPr lang="en-US" sz="2100" dirty="0"/>
              <a:t> - Data about the operation and performance of Azure resources (SaaS/PaaS).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Subscription </a:t>
            </a:r>
            <a:r>
              <a:rPr lang="en-US" sz="2100" dirty="0"/>
              <a:t>- Data related to the health and management of cross-resource services, e.g. Resource Manager and Service Health.</a:t>
            </a:r>
            <a:endParaRPr lang="en-US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Tenant </a:t>
            </a:r>
            <a:r>
              <a:rPr lang="en-US" sz="2100" dirty="0"/>
              <a:t>- Data about the operation of tenant-level Azure services, e.g. Azure AD.</a:t>
            </a:r>
            <a:endParaRPr lang="en-US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Custom </a:t>
            </a:r>
            <a:r>
              <a:rPr lang="en-US" sz="2100" dirty="0"/>
              <a:t>– Everything else.</a:t>
            </a:r>
            <a:endParaRPr lang="en-US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 err="1"/>
          </a:p>
        </p:txBody>
      </p:sp>
    </p:spTree>
    <p:extLst>
      <p:ext uri="{BB962C8B-B14F-4D97-AF65-F5344CB8AC3E}">
        <p14:creationId xmlns:p14="http://schemas.microsoft.com/office/powerpoint/2010/main" val="27116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iagram of Azure Resource Manager.">
            <a:extLst>
              <a:ext uri="{FF2B5EF4-FFF2-40B4-BE49-F238E27FC236}">
                <a16:creationId xmlns:a16="http://schemas.microsoft.com/office/drawing/2014/main" id="{28596315-E02F-4D89-82CF-5CB6EE50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914" y="2128659"/>
            <a:ext cx="4450941" cy="359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AMDD &gt; Basics &gt; Resources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0" y="1234440"/>
            <a:ext cx="624140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Activity log </a:t>
            </a:r>
            <a:r>
              <a:rPr lang="en-US" sz="2100" dirty="0"/>
              <a:t>- Subscription level events that track operations for each Azure resource.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Platform metrics </a:t>
            </a:r>
            <a:r>
              <a:rPr lang="en-US" sz="2100" dirty="0"/>
              <a:t>- Numerical values that are automatically collected at regular intervals and describe some aspect of a resource at a particular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Resource logs </a:t>
            </a:r>
            <a:r>
              <a:rPr lang="en-US" sz="2100" dirty="0"/>
              <a:t>- Provide insight into operations that were performed by an Azure resource, for example getting a secret from a Key Vault or making a request to a database.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 err="1"/>
          </a:p>
        </p:txBody>
      </p:sp>
    </p:spTree>
    <p:extLst>
      <p:ext uri="{BB962C8B-B14F-4D97-AF65-F5344CB8AC3E}">
        <p14:creationId xmlns:p14="http://schemas.microsoft.com/office/powerpoint/2010/main" val="96674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About this blog – Sam Learns Azure">
            <a:extLst>
              <a:ext uri="{FF2B5EF4-FFF2-40B4-BE49-F238E27FC236}">
                <a16:creationId xmlns:a16="http://schemas.microsoft.com/office/drawing/2014/main" id="{114A8D23-C736-4936-B947-68FD449DE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141" y="1627464"/>
            <a:ext cx="4729714" cy="459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AMDD &gt; Basics &gt; Workspaces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0" y="1234440"/>
            <a:ext cx="624140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Are the logical storage unit where data is collected and stored.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Contain two databases: </a:t>
            </a:r>
            <a:r>
              <a:rPr lang="en-US" sz="2100" i="1" dirty="0"/>
              <a:t>logs &amp; metrics</a:t>
            </a:r>
            <a:r>
              <a:rPr lang="en-US" sz="21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Supports extensible dashboards &amp; widget configurations to visualize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Uses Kusto Query Language (KQL) to query databases.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 err="1"/>
          </a:p>
        </p:txBody>
      </p:sp>
    </p:spTree>
    <p:extLst>
      <p:ext uri="{BB962C8B-B14F-4D97-AF65-F5344CB8AC3E}">
        <p14:creationId xmlns:p14="http://schemas.microsoft.com/office/powerpoint/2010/main" val="308272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About this blog – Sam Learns Azure">
            <a:extLst>
              <a:ext uri="{FF2B5EF4-FFF2-40B4-BE49-F238E27FC236}">
                <a16:creationId xmlns:a16="http://schemas.microsoft.com/office/drawing/2014/main" id="{114A8D23-C736-4936-B947-68FD449DE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141" y="1627464"/>
            <a:ext cx="4729714" cy="459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AMDD &gt; Basics &gt; SDKs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0" y="1234440"/>
            <a:ext cx="624140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ASP.NET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ASP.NET 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NodeJS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JavaScript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App Center (mobile SDK)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 err="1"/>
          </a:p>
        </p:txBody>
      </p:sp>
    </p:spTree>
    <p:extLst>
      <p:ext uri="{BB962C8B-B14F-4D97-AF65-F5344CB8AC3E}">
        <p14:creationId xmlns:p14="http://schemas.microsoft.com/office/powerpoint/2010/main" val="403428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329843-A947-46A2-A495-38E96D563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658" y="1335024"/>
            <a:ext cx="4402679" cy="50017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AMDD &gt; Basics &gt; Services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0" y="1234440"/>
            <a:ext cx="624140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Insights</a:t>
            </a:r>
            <a:r>
              <a:rPr lang="en-US" sz="2100" dirty="0"/>
              <a:t> - services responsible for capturing application logs &amp; metrics.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Visualize</a:t>
            </a:r>
            <a:r>
              <a:rPr lang="en-US" sz="2100" dirty="0"/>
              <a:t> - services used to visualize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Analyze</a:t>
            </a:r>
            <a:r>
              <a:rPr lang="en-US" sz="2100" dirty="0"/>
              <a:t> – services available for analyzing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Respond</a:t>
            </a:r>
            <a:r>
              <a:rPr lang="en-US" sz="2100" dirty="0"/>
              <a:t> – services focused on responding to patterns identified in the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Integrate </a:t>
            </a:r>
            <a:r>
              <a:rPr lang="en-US" sz="2100" dirty="0"/>
              <a:t>– services related to integrating Azure Monitor with third parties.</a:t>
            </a:r>
            <a:endParaRPr lang="en-US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 err="1"/>
          </a:p>
        </p:txBody>
      </p:sp>
    </p:spTree>
    <p:extLst>
      <p:ext uri="{BB962C8B-B14F-4D97-AF65-F5344CB8AC3E}">
        <p14:creationId xmlns:p14="http://schemas.microsoft.com/office/powerpoint/2010/main" val="14475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AMDD &gt; Basics &gt; Hands-on</a:t>
              </a:r>
            </a:p>
          </p:txBody>
        </p:sp>
      </p:grpSp>
      <p:pic>
        <p:nvPicPr>
          <p:cNvPr id="1026" name="Picture 2" descr="Developer working at computer. Programmer hands coding. Programming flat  illustration concept. Vector top view. | Stock vector | Colourbox">
            <a:extLst>
              <a:ext uri="{FF2B5EF4-FFF2-40B4-BE49-F238E27FC236}">
                <a16:creationId xmlns:a16="http://schemas.microsoft.com/office/drawing/2014/main" id="{BB15A5A7-7EAF-44A2-8913-479C94F9E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462" y="1488035"/>
            <a:ext cx="6315075" cy="48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141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AMDD &gt; Basics &gt; Code Kata #1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83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AMDD &gt; Basics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33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F49E42F-9B14-42E4-B907-EF0FB869B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261" y="1145301"/>
            <a:ext cx="7362092" cy="552156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AMDD &gt; Metrics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2216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801036E-B63C-45D7-819A-E0C1980A8A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7272834"/>
              </p:ext>
            </p:extLst>
          </p:nvPr>
        </p:nvGraphicFramePr>
        <p:xfrm>
          <a:off x="953142" y="2427987"/>
          <a:ext cx="10285719" cy="2862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AMDD &gt; Agenda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507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FB451EB-C8FF-4B1D-A594-27C97946F2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5DB3C2C-F0EF-4458-B722-8D5D0E2624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5D10706-CEBD-4E11-922E-2870D42FAB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DBA44F2-2D26-4F34-A87C-3A477231FC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34D0A35-B628-40DB-880F-F41E6740D6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AMDD &gt; Metrics &gt; Metric Explorer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1" y="1234440"/>
            <a:ext cx="5470546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Provides an easy-to-use editor for querying metrics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Allows plotting charts, visually correlating trends, and investigating spikes &amp; dips in metrics values.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Support filtering and splitting which are powerful diagnostic tools for metrics with dimensions.</a:t>
            </a:r>
          </a:p>
        </p:txBody>
      </p:sp>
      <p:pic>
        <p:nvPicPr>
          <p:cNvPr id="3" name="Picture 2" descr="Azure Monitor overview - Azure Monitor | Microsoft Docs">
            <a:extLst>
              <a:ext uri="{FF2B5EF4-FFF2-40B4-BE49-F238E27FC236}">
                <a16:creationId xmlns:a16="http://schemas.microsoft.com/office/drawing/2014/main" id="{5916BB99-3BED-4A20-99FA-A3870E336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224" y="2711208"/>
            <a:ext cx="5796980" cy="223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49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Measuring Metrics: Log Analytics vs Azure Metrics - Part 3 Azure Metrics -  AdinErmie.com">
            <a:extLst>
              <a:ext uri="{FF2B5EF4-FFF2-40B4-BE49-F238E27FC236}">
                <a16:creationId xmlns:a16="http://schemas.microsoft.com/office/drawing/2014/main" id="{4CE4054C-F1DB-4E8B-BC30-AECB2BE26F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1" r="5385"/>
          <a:stretch/>
        </p:blipFill>
        <p:spPr bwMode="auto">
          <a:xfrm>
            <a:off x="7050024" y="2136047"/>
            <a:ext cx="5037202" cy="334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AMDD &gt; Metrics &gt; Guidelines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0" y="1234440"/>
            <a:ext cx="624140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Must be simple, objective and hard to misinterpret.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Collection should be automated and non-intrusive.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Contributes to quality assessment in the software development lifecycle.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Support RED-metrics when possible (Request </a:t>
            </a:r>
            <a:r>
              <a:rPr lang="en-US" sz="2100" b="1" dirty="0"/>
              <a:t>R</a:t>
            </a:r>
            <a:r>
              <a:rPr lang="en-US" sz="2100" dirty="0"/>
              <a:t>ate, Request </a:t>
            </a:r>
            <a:r>
              <a:rPr lang="en-US" sz="2100" b="1" dirty="0"/>
              <a:t>E</a:t>
            </a:r>
            <a:r>
              <a:rPr lang="en-US" sz="2100" dirty="0"/>
              <a:t>rrors &amp; Request </a:t>
            </a:r>
            <a:r>
              <a:rPr lang="en-US" sz="2100" b="1" dirty="0"/>
              <a:t>D</a:t>
            </a:r>
            <a:r>
              <a:rPr lang="en-US" sz="2100" dirty="0"/>
              <a:t>uration).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86483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erformance Metrics Overview: Definition, Types &amp;amp;amp; Examples">
            <a:extLst>
              <a:ext uri="{FF2B5EF4-FFF2-40B4-BE49-F238E27FC236}">
                <a16:creationId xmlns:a16="http://schemas.microsoft.com/office/drawing/2014/main" id="{DE9C55C8-C6BD-4CF1-ACEC-60221E06C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10" y="2201777"/>
            <a:ext cx="4809744" cy="321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AMDD &gt; Metrics &gt; Types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0" y="1234440"/>
            <a:ext cx="624140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Log-based (Standard) </a:t>
            </a:r>
            <a:r>
              <a:rPr lang="en-US" sz="2100" dirty="0"/>
              <a:t>- available by default in Azure Monitor.</a:t>
            </a:r>
            <a:endParaRPr lang="en-US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Log-based (Custom) </a:t>
            </a:r>
            <a:r>
              <a:rPr lang="en-US" sz="2100" dirty="0"/>
              <a:t>- created on demand via Application Insight SDKs or REST API.</a:t>
            </a:r>
            <a:endParaRPr lang="en-US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>
                <a:hlinkClick r:id="rId4"/>
              </a:rPr>
              <a:t>Multi-dimensional</a:t>
            </a:r>
            <a:r>
              <a:rPr lang="en-US" sz="2100" b="1" dirty="0"/>
              <a:t> </a:t>
            </a:r>
            <a:r>
              <a:rPr lang="en-US" sz="2100" dirty="0"/>
              <a:t>- dimensions are name/value pairs that carry additional data to describe the metric value.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>
                <a:hlinkClick r:id="rId5"/>
              </a:rPr>
              <a:t>Pre-aggregated</a:t>
            </a:r>
            <a:r>
              <a:rPr lang="en-US" sz="2100" dirty="0"/>
              <a:t> - are stored as pre-aggregated time series, and only with key dimensions, which makes them superior at query time.</a:t>
            </a:r>
            <a:endParaRPr lang="en-US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 err="1"/>
          </a:p>
        </p:txBody>
      </p:sp>
    </p:spTree>
    <p:extLst>
      <p:ext uri="{BB962C8B-B14F-4D97-AF65-F5344CB8AC3E}">
        <p14:creationId xmlns:p14="http://schemas.microsoft.com/office/powerpoint/2010/main" val="81909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2CA4B0D-8BAC-40E3-982A-C3488E3B75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07"/>
          <a:stretch/>
        </p:blipFill>
        <p:spPr>
          <a:xfrm>
            <a:off x="7202705" y="1751250"/>
            <a:ext cx="4671049" cy="33554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AMDD &gt; Metrics &gt; Source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0" y="1234440"/>
            <a:ext cx="624140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Azure resources </a:t>
            </a:r>
            <a:r>
              <a:rPr lang="en-US" sz="2100" dirty="0"/>
              <a:t>- platform metrics provide visibility into resource health and performance.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Applications Insights </a:t>
            </a:r>
            <a:r>
              <a:rPr lang="en-US" sz="2100" dirty="0"/>
              <a:t>- help you detect performance issues and track trends.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Virtual machine agents </a:t>
            </a:r>
            <a:r>
              <a:rPr lang="en-US" sz="2100" dirty="0"/>
              <a:t>- collect metrics from the guest operating system of a virtual machine.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Custom metrics </a:t>
            </a:r>
            <a:r>
              <a:rPr lang="en-US" sz="2100" dirty="0"/>
              <a:t>- extends the standard metrics that are automatically available in Azure Monitor.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 err="1"/>
          </a:p>
        </p:txBody>
      </p:sp>
    </p:spTree>
    <p:extLst>
      <p:ext uri="{BB962C8B-B14F-4D97-AF65-F5344CB8AC3E}">
        <p14:creationId xmlns:p14="http://schemas.microsoft.com/office/powerpoint/2010/main" val="296906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Provisioning Grafana Datasources and Dashboards Automagically">
            <a:extLst>
              <a:ext uri="{FF2B5EF4-FFF2-40B4-BE49-F238E27FC236}">
                <a16:creationId xmlns:a16="http://schemas.microsoft.com/office/drawing/2014/main" id="{24649146-0F71-4B66-9137-78CD5900E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578" y="2561456"/>
            <a:ext cx="4837176" cy="249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AMDD &gt; Metrics &gt; Quotas and limits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0" y="1234440"/>
            <a:ext cx="624140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Total active time series in a subscription (across all regions): </a:t>
            </a:r>
            <a:r>
              <a:rPr lang="en-US" sz="2100" b="1" dirty="0"/>
              <a:t>50,000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100" dirty="0"/>
              <a:t>Dimension keys per metric: </a:t>
            </a:r>
            <a:r>
              <a:rPr lang="it-IT" sz="2100" b="1" dirty="0"/>
              <a:t>10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String length for metric namespaces, metric names, dimension keys, and dimension values: </a:t>
            </a:r>
            <a:r>
              <a:rPr lang="en-US" sz="2100" b="1" dirty="0"/>
              <a:t>256 characters</a:t>
            </a: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 err="1"/>
          </a:p>
        </p:txBody>
      </p:sp>
    </p:spTree>
    <p:extLst>
      <p:ext uri="{BB962C8B-B14F-4D97-AF65-F5344CB8AC3E}">
        <p14:creationId xmlns:p14="http://schemas.microsoft.com/office/powerpoint/2010/main" val="117184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AMDD &gt; Metrics &gt; Hands-on</a:t>
              </a:r>
            </a:p>
          </p:txBody>
        </p:sp>
      </p:grpSp>
      <p:pic>
        <p:nvPicPr>
          <p:cNvPr id="1026" name="Picture 2" descr="Developer working at computer. Programmer hands coding. Programming flat  illustration concept. Vector top view. | Stock vector | Colourbox">
            <a:extLst>
              <a:ext uri="{FF2B5EF4-FFF2-40B4-BE49-F238E27FC236}">
                <a16:creationId xmlns:a16="http://schemas.microsoft.com/office/drawing/2014/main" id="{BB15A5A7-7EAF-44A2-8913-479C94F9E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462" y="1488035"/>
            <a:ext cx="6315075" cy="48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074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AMDD &gt; Metrics &gt; Code Kata #2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49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AMDD &gt; Metrics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15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Log Images | Free Vectors, Stock Photos &amp;amp; PSD">
            <a:extLst>
              <a:ext uri="{FF2B5EF4-FFF2-40B4-BE49-F238E27FC236}">
                <a16:creationId xmlns:a16="http://schemas.microsoft.com/office/drawing/2014/main" id="{3EA4C2F6-E802-45E6-A69C-23E940066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533" y="1263702"/>
            <a:ext cx="8128933" cy="541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AMDD &gt; Logs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6563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AMDD &gt; Logs &gt; Log Analytics </a:t>
              </a:r>
            </a:p>
          </p:txBody>
        </p:sp>
      </p:grpSp>
      <p:pic>
        <p:nvPicPr>
          <p:cNvPr id="3" name="Picture 2" descr="Start Log Analytics">
            <a:extLst>
              <a:ext uri="{FF2B5EF4-FFF2-40B4-BE49-F238E27FC236}">
                <a16:creationId xmlns:a16="http://schemas.microsoft.com/office/drawing/2014/main" id="{713A3F7F-6215-4853-B612-B638A22DA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897" y="1030842"/>
            <a:ext cx="10561320" cy="567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3CE99334-7BB7-42E7-9563-00F040BFEB30}"/>
              </a:ext>
            </a:extLst>
          </p:cNvPr>
          <p:cNvSpPr/>
          <p:nvPr/>
        </p:nvSpPr>
        <p:spPr>
          <a:xfrm>
            <a:off x="7409552" y="1735637"/>
            <a:ext cx="2300605" cy="1178726"/>
          </a:xfrm>
          <a:prstGeom prst="cloudCallout">
            <a:avLst>
              <a:gd name="adj1" fmla="val -133513"/>
              <a:gd name="adj2" fmla="val 253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Queries can be saved and shared for others to use</a:t>
            </a:r>
            <a:endParaRPr lang="da-DK" sz="1227" dirty="0"/>
          </a:p>
        </p:txBody>
      </p:sp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57651CF1-8CCA-4AEB-8D00-4C3709A63E27}"/>
              </a:ext>
            </a:extLst>
          </p:cNvPr>
          <p:cNvSpPr/>
          <p:nvPr/>
        </p:nvSpPr>
        <p:spPr>
          <a:xfrm>
            <a:off x="1335024" y="4079508"/>
            <a:ext cx="3136392" cy="1498331"/>
          </a:xfrm>
          <a:prstGeom prst="cloudCallout">
            <a:avLst>
              <a:gd name="adj1" fmla="val -39472"/>
              <a:gd name="adj2" fmla="val -125054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Log Analytics enables us to write queries used to fetch data from Azure Monitor Logs</a:t>
            </a:r>
            <a:endParaRPr lang="da-DK" sz="1227" dirty="0"/>
          </a:p>
        </p:txBody>
      </p:sp>
      <p:sp>
        <p:nvSpPr>
          <p:cNvPr id="16" name="Thought Bubble: Cloud 15">
            <a:extLst>
              <a:ext uri="{FF2B5EF4-FFF2-40B4-BE49-F238E27FC236}">
                <a16:creationId xmlns:a16="http://schemas.microsoft.com/office/drawing/2014/main" id="{E7CD8886-1C4F-438F-AE42-86B0BDECF291}"/>
              </a:ext>
            </a:extLst>
          </p:cNvPr>
          <p:cNvSpPr/>
          <p:nvPr/>
        </p:nvSpPr>
        <p:spPr>
          <a:xfrm>
            <a:off x="7955144" y="4370832"/>
            <a:ext cx="2615320" cy="1345892"/>
          </a:xfrm>
          <a:prstGeom prst="cloudCallout">
            <a:avLst>
              <a:gd name="adj1" fmla="val -59751"/>
              <a:gd name="adj2" fmla="val 72572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WYSIWYG tooling makes it easy to run and edit existing queries</a:t>
            </a:r>
            <a:endParaRPr lang="da-DK" sz="1227" dirty="0"/>
          </a:p>
        </p:txBody>
      </p:sp>
    </p:spTree>
    <p:extLst>
      <p:ext uri="{BB962C8B-B14F-4D97-AF65-F5344CB8AC3E}">
        <p14:creationId xmlns:p14="http://schemas.microsoft.com/office/powerpoint/2010/main" val="219806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AMDD &gt; Big Picture</a:t>
              </a:r>
            </a:p>
          </p:txBody>
        </p:sp>
      </p:grpSp>
      <p:pic>
        <p:nvPicPr>
          <p:cNvPr id="1032" name="Picture 8" descr="designing medical products">
            <a:extLst>
              <a:ext uri="{FF2B5EF4-FFF2-40B4-BE49-F238E27FC236}">
                <a16:creationId xmlns:a16="http://schemas.microsoft.com/office/drawing/2014/main" id="{0C9A4A11-B8B0-4F4F-8B90-68E4A1913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933" y="1263701"/>
            <a:ext cx="8468133" cy="475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6851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 descr="Measuring Metrics: Log Analytics vs Azure Metrics - Part 2 Log Analytics -  AdinErmie.com">
            <a:extLst>
              <a:ext uri="{FF2B5EF4-FFF2-40B4-BE49-F238E27FC236}">
                <a16:creationId xmlns:a16="http://schemas.microsoft.com/office/drawing/2014/main" id="{0605E89E-BCC9-4CB1-A469-2484B34990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6"/>
          <a:stretch/>
        </p:blipFill>
        <p:spPr bwMode="auto">
          <a:xfrm>
            <a:off x="6464807" y="2139696"/>
            <a:ext cx="5555743" cy="333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AMDD &gt; Logs &gt; Guidelines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0" y="1234440"/>
            <a:ext cx="624140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Use </a:t>
            </a:r>
            <a:r>
              <a:rPr lang="en-US" sz="2100" dirty="0" err="1"/>
              <a:t>Serilog</a:t>
            </a:r>
            <a:r>
              <a:rPr lang="en-US" sz="21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Use an Application Insights Sink to ship logs to the cloud.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Use a Console Sink to ship logs to </a:t>
            </a:r>
            <a:r>
              <a:rPr lang="en-US" sz="2100" dirty="0" err="1"/>
              <a:t>stdout</a:t>
            </a:r>
            <a:r>
              <a:rPr lang="en-US" sz="21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Use a File Sink to ship logs to the local disk.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Use a JSON data format for logs.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Remember your log levels &amp; types.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98746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oftware Engineering Write debug level logs on error - print detailed  logging only in exceptional circumstances - AMIS, Data Driven Blog - Oracle  &amp; Microsoft Azure">
            <a:extLst>
              <a:ext uri="{FF2B5EF4-FFF2-40B4-BE49-F238E27FC236}">
                <a16:creationId xmlns:a16="http://schemas.microsoft.com/office/drawing/2014/main" id="{758F094F-322A-49A4-8158-8FB5D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991" y="2614486"/>
            <a:ext cx="5326405" cy="238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AMDD &gt; Logs &gt; Log Levels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0" y="1234440"/>
            <a:ext cx="624140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Trace</a:t>
            </a:r>
            <a:r>
              <a:rPr lang="en-US" sz="2100" dirty="0"/>
              <a:t> - Contain the most detailed messages.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Debug</a:t>
            </a:r>
            <a:r>
              <a:rPr lang="en-US" sz="2100" dirty="0"/>
              <a:t> - For debugging and development.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Information </a:t>
            </a:r>
            <a:r>
              <a:rPr lang="en-US" sz="2100" dirty="0"/>
              <a:t>- Tracks the general flow of the app.</a:t>
            </a:r>
            <a:endParaRPr lang="en-US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Warning</a:t>
            </a:r>
            <a:r>
              <a:rPr lang="en-US" sz="2100" dirty="0"/>
              <a:t> - For abnormal or unexpected events.</a:t>
            </a:r>
            <a:endParaRPr lang="en-US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Error</a:t>
            </a:r>
            <a:r>
              <a:rPr lang="en-US" sz="2100" dirty="0"/>
              <a:t> - For errors and exceptions that cannot be handled.</a:t>
            </a:r>
            <a:endParaRPr lang="en-US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Critical</a:t>
            </a:r>
            <a:r>
              <a:rPr lang="en-US" sz="2100" dirty="0"/>
              <a:t> - For failures that require immediate attention. </a:t>
            </a:r>
            <a:endParaRPr lang="en-US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None</a:t>
            </a:r>
            <a:r>
              <a:rPr lang="en-US" sz="2100" dirty="0"/>
              <a:t> - Specifies that a logging category shouldn't write messages.</a:t>
            </a:r>
            <a:endParaRPr lang="en-US" sz="2100" b="1" dirty="0"/>
          </a:p>
        </p:txBody>
      </p:sp>
    </p:spTree>
    <p:extLst>
      <p:ext uri="{BB962C8B-B14F-4D97-AF65-F5344CB8AC3E}">
        <p14:creationId xmlns:p14="http://schemas.microsoft.com/office/powerpoint/2010/main" val="136637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Profiles &amp; Corner Styles for Log Homes">
            <a:extLst>
              <a:ext uri="{FF2B5EF4-FFF2-40B4-BE49-F238E27FC236}">
                <a16:creationId xmlns:a16="http://schemas.microsoft.com/office/drawing/2014/main" id="{7D7AE589-EB50-4B78-B0AD-CE8C48D36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96"/>
          <a:stretch/>
        </p:blipFill>
        <p:spPr bwMode="auto">
          <a:xfrm>
            <a:off x="6979639" y="2139695"/>
            <a:ext cx="5175381" cy="333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AMDD &gt; Logs &gt; Log Types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0" y="1234440"/>
            <a:ext cx="624140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Administrative</a:t>
            </a:r>
            <a:r>
              <a:rPr lang="en-US" sz="2100" dirty="0"/>
              <a:t> - These events are primarily for end users, administrators, and support to indicate a problem and a well-defined solution that an administrator can act on. </a:t>
            </a:r>
            <a:endParaRPr lang="en-US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Analytical</a:t>
            </a:r>
            <a:r>
              <a:rPr lang="en-US" sz="2100" dirty="0"/>
              <a:t> - Events in an analytic event log are published in high volume.</a:t>
            </a:r>
            <a:endParaRPr lang="en-US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Debug</a:t>
            </a:r>
            <a:r>
              <a:rPr lang="en-US" sz="2100" dirty="0"/>
              <a:t> - Events in a debug type event log are used solely by developers to diagnose a problem for debugging.</a:t>
            </a:r>
            <a:endParaRPr lang="en-US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Operational</a:t>
            </a:r>
            <a:r>
              <a:rPr lang="en-US" sz="2100" dirty="0"/>
              <a:t> - Events in an operational type event log are used for analyzing and diagnosing a problem or occurrence.</a:t>
            </a:r>
            <a:endParaRPr lang="en-US" sz="2100" b="1" dirty="0"/>
          </a:p>
        </p:txBody>
      </p:sp>
    </p:spTree>
    <p:extLst>
      <p:ext uri="{BB962C8B-B14F-4D97-AF65-F5344CB8AC3E}">
        <p14:creationId xmlns:p14="http://schemas.microsoft.com/office/powerpoint/2010/main" val="367427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AMDD &gt; Logs &gt; Hands-on</a:t>
              </a:r>
            </a:p>
          </p:txBody>
        </p:sp>
      </p:grpSp>
      <p:pic>
        <p:nvPicPr>
          <p:cNvPr id="1026" name="Picture 2" descr="Developer working at computer. Programmer hands coding. Programming flat  illustration concept. Vector top view. | Stock vector | Colourbox">
            <a:extLst>
              <a:ext uri="{FF2B5EF4-FFF2-40B4-BE49-F238E27FC236}">
                <a16:creationId xmlns:a16="http://schemas.microsoft.com/office/drawing/2014/main" id="{BB15A5A7-7EAF-44A2-8913-479C94F9E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462" y="1488035"/>
            <a:ext cx="6315075" cy="48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405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AMDD &gt; Logs &gt; Code Kata #3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019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AMDD &gt; Logs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868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ow to use Google Alerts to Monitor your Small Business Online">
            <a:extLst>
              <a:ext uri="{FF2B5EF4-FFF2-40B4-BE49-F238E27FC236}">
                <a16:creationId xmlns:a16="http://schemas.microsoft.com/office/drawing/2014/main" id="{4822D5E9-BA17-406B-B240-3C86928CF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112" y="1331436"/>
            <a:ext cx="8701775" cy="495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AMDD &gt; Alerts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12107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AMDD &gt; Alert &gt; Types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0" y="1234440"/>
            <a:ext cx="624140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Metric alerts </a:t>
            </a:r>
            <a:r>
              <a:rPr lang="en-US" sz="2100" dirty="0"/>
              <a:t>- work on top of multi-dimensional metrics. These metrics could be platform metrics, custom metrics, popular logs from Azure Monitor converted to metrics and Application Insights metrics.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Log alerts </a:t>
            </a:r>
            <a:r>
              <a:rPr lang="en-US" sz="2100" dirty="0"/>
              <a:t>- allow users to use a Log Analytics query to evaluate resources logs every set frequency, and fire an alert based on the results.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Activity log alerts </a:t>
            </a:r>
            <a:r>
              <a:rPr lang="en-US" sz="2100" dirty="0"/>
              <a:t>- alerts that activate when a new activity log event occurs that matches the conditions specified in the alert. </a:t>
            </a:r>
          </a:p>
        </p:txBody>
      </p:sp>
      <p:pic>
        <p:nvPicPr>
          <p:cNvPr id="10" name="Picture 4" descr="Microsoft Adds Azure Monitor Alert Capabilities -- Redmondmag.com">
            <a:extLst>
              <a:ext uri="{FF2B5EF4-FFF2-40B4-BE49-F238E27FC236}">
                <a16:creationId xmlns:a16="http://schemas.microsoft.com/office/drawing/2014/main" id="{D653AA7C-A74C-4DE3-91AA-96C92CE6E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232" y="2292790"/>
            <a:ext cx="4359522" cy="303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81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mart group detail">
            <a:extLst>
              <a:ext uri="{FF2B5EF4-FFF2-40B4-BE49-F238E27FC236}">
                <a16:creationId xmlns:a16="http://schemas.microsoft.com/office/drawing/2014/main" id="{16BC80E1-86C8-4740-AFB4-352C7B516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169" y="1263702"/>
            <a:ext cx="4972911" cy="513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AMDD &gt; Alerts &gt; Smart Groups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0" y="1234440"/>
            <a:ext cx="624140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Automatically created by using machine learning algorithms.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Combine related alerts that represent a single issue.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Algorithm adds alerts to a new smart group or an existing smart group based on historical patterns, similar properties, and similar structure.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Algorithm only considers alerts from the same monitor service within a subscription.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Smart groups can reduce up to 99% of alert noise through this consolidation. </a:t>
            </a:r>
          </a:p>
        </p:txBody>
      </p:sp>
    </p:spTree>
    <p:extLst>
      <p:ext uri="{BB962C8B-B14F-4D97-AF65-F5344CB8AC3E}">
        <p14:creationId xmlns:p14="http://schemas.microsoft.com/office/powerpoint/2010/main" val="129203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AMDD &gt; Alerts &gt; Hands-on</a:t>
              </a:r>
            </a:p>
          </p:txBody>
        </p:sp>
      </p:grpSp>
      <p:pic>
        <p:nvPicPr>
          <p:cNvPr id="1026" name="Picture 2" descr="Developer working at computer. Programmer hands coding. Programming flat  illustration concept. Vector top view. | Stock vector | Colourbox">
            <a:extLst>
              <a:ext uri="{FF2B5EF4-FFF2-40B4-BE49-F238E27FC236}">
                <a16:creationId xmlns:a16="http://schemas.microsoft.com/office/drawing/2014/main" id="{BB15A5A7-7EAF-44A2-8913-479C94F9E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462" y="1488035"/>
            <a:ext cx="6315075" cy="48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41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AMDD &gt; Big Picture &gt; Azure Monitor</a:t>
              </a:r>
            </a:p>
          </p:txBody>
        </p:sp>
      </p:grpSp>
      <p:pic>
        <p:nvPicPr>
          <p:cNvPr id="4" name="Picture 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1F97E946-92E0-4CD3-8E1A-472E19D1E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939" y="1546057"/>
            <a:ext cx="8800169" cy="4620445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C8CACF8E-01E9-4821-A9C5-6F71687324C1}"/>
              </a:ext>
            </a:extLst>
          </p:cNvPr>
          <p:cNvSpPr/>
          <p:nvPr/>
        </p:nvSpPr>
        <p:spPr>
          <a:xfrm>
            <a:off x="257470" y="1313198"/>
            <a:ext cx="2028529" cy="948334"/>
          </a:xfrm>
          <a:prstGeom prst="cloudCallout">
            <a:avLst>
              <a:gd name="adj1" fmla="val 8034"/>
              <a:gd name="adj2" fmla="val 225802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Azure Monitor</a:t>
            </a:r>
          </a:p>
          <a:p>
            <a:pPr algn="ctr">
              <a:lnSpc>
                <a:spcPct val="96000"/>
              </a:lnSpc>
            </a:pPr>
            <a:r>
              <a:rPr lang="en-US" sz="1227" dirty="0"/>
              <a:t>data sources</a:t>
            </a:r>
            <a:endParaRPr lang="da-DK" sz="1227" dirty="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19372BA5-8474-4837-A9A2-2913E7F0E5B3}"/>
              </a:ext>
            </a:extLst>
          </p:cNvPr>
          <p:cNvSpPr/>
          <p:nvPr/>
        </p:nvSpPr>
        <p:spPr>
          <a:xfrm>
            <a:off x="10157096" y="4970799"/>
            <a:ext cx="1838960" cy="813864"/>
          </a:xfrm>
          <a:prstGeom prst="cloudCallout">
            <a:avLst>
              <a:gd name="adj1" fmla="val -80911"/>
              <a:gd name="adj2" fmla="val -160886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Azure Monitor services</a:t>
            </a:r>
            <a:endParaRPr lang="da-DK" sz="1227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EB0518CC-05E6-4771-A238-693F0EEEC261}"/>
              </a:ext>
            </a:extLst>
          </p:cNvPr>
          <p:cNvSpPr/>
          <p:nvPr/>
        </p:nvSpPr>
        <p:spPr>
          <a:xfrm>
            <a:off x="3626464" y="5495544"/>
            <a:ext cx="1987951" cy="1142323"/>
          </a:xfrm>
          <a:prstGeom prst="cloudCallout">
            <a:avLst>
              <a:gd name="adj1" fmla="val 8582"/>
              <a:gd name="adj2" fmla="val -123711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Azure Monitor Log Analytics workspace</a:t>
            </a:r>
            <a:endParaRPr lang="da-DK" sz="1227" dirty="0"/>
          </a:p>
        </p:txBody>
      </p:sp>
    </p:spTree>
    <p:extLst>
      <p:ext uri="{BB962C8B-B14F-4D97-AF65-F5344CB8AC3E}">
        <p14:creationId xmlns:p14="http://schemas.microsoft.com/office/powerpoint/2010/main" val="309658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AMDD &gt; Alerts &gt; Code Kata #3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520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AMDD &gt; Alerts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83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AMDD &gt; Feedback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628E48B-4CAB-47B0-98B4-B6732F7224BD}"/>
              </a:ext>
            </a:extLst>
          </p:cNvPr>
          <p:cNvSpPr/>
          <p:nvPr/>
        </p:nvSpPr>
        <p:spPr>
          <a:xfrm>
            <a:off x="1251635" y="2772361"/>
            <a:ext cx="968872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3200" dirty="0"/>
              <a:t>https://forms.office.com/Pages/ResponsePage.aspx?id=ZpSpcwWtIUKfkOcUKqL2wTFclz-gNvpNq3THAj1j3ZxUODk1TjlEWVNJNzUxNjAwTFhGQkQ2VkNTWi4u</a:t>
            </a:r>
          </a:p>
        </p:txBody>
      </p:sp>
    </p:spTree>
    <p:extLst>
      <p:ext uri="{BB962C8B-B14F-4D97-AF65-F5344CB8AC3E}">
        <p14:creationId xmlns:p14="http://schemas.microsoft.com/office/powerpoint/2010/main" val="11513046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</a:rPr>
                <a:t>AMDD </a:t>
              </a:r>
              <a:r>
                <a:rPr lang="en-US" sz="2000" dirty="0">
                  <a:solidFill>
                    <a:schemeClr val="bg1"/>
                  </a:solidFill>
                </a:rPr>
                <a:t>&gt; Literature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A4B176E-36E4-4FC4-ADCE-F3DE3CD0A256}"/>
              </a:ext>
            </a:extLst>
          </p:cNvPr>
          <p:cNvSpPr txBox="1"/>
          <p:nvPr/>
        </p:nvSpPr>
        <p:spPr>
          <a:xfrm>
            <a:off x="1288741" y="1669002"/>
            <a:ext cx="9614518" cy="42168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100" dirty="0">
                <a:hlinkClick r:id="rId3"/>
              </a:rPr>
              <a:t>https://docs.microsoft.com/en-us/azure/azure-monitor/overview</a:t>
            </a: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100" dirty="0">
                <a:hlinkClick r:id="rId4"/>
              </a:rPr>
              <a:t>https://docs.microsoft.com/en-us/learn/modules/azure-monitor/</a:t>
            </a: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100" dirty="0">
                <a:hlinkClick r:id="rId5"/>
              </a:rPr>
              <a:t>https://docs.microsoft.com/en-us/learn/modules/design-solution-to-log-monitor-azure-resources/</a:t>
            </a: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100" dirty="0">
                <a:hlinkClick r:id="rId6"/>
              </a:rPr>
              <a:t>https://docs.microsoft.com/en-us/learn/modules/analyze-infrastructure-with-azure-monitor-logs/</a:t>
            </a: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100" dirty="0">
                <a:hlinkClick r:id="rId7"/>
              </a:rPr>
              <a:t>https://docs.microsoft.com/en-us/learn/modules/monitor-app-performance/</a:t>
            </a: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100" dirty="0"/>
              <a:t>https://docs.microsoft.com/en-us/learn/modules/microservices-logging-aspnet-core/</a:t>
            </a:r>
          </a:p>
          <a:p>
            <a:endParaRPr lang="da-DK" sz="2100" dirty="0"/>
          </a:p>
        </p:txBody>
      </p:sp>
    </p:spTree>
    <p:extLst>
      <p:ext uri="{BB962C8B-B14F-4D97-AF65-F5344CB8AC3E}">
        <p14:creationId xmlns:p14="http://schemas.microsoft.com/office/powerpoint/2010/main" val="2514611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Application Insights instrumentation in your app sends telemetry to your Application Insights resource.">
            <a:extLst>
              <a:ext uri="{FF2B5EF4-FFF2-40B4-BE49-F238E27FC236}">
                <a16:creationId xmlns:a16="http://schemas.microsoft.com/office/drawing/2014/main" id="{3E4F0552-4926-4DB5-AC43-B2986E2B6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446" y="1112984"/>
            <a:ext cx="9609108" cy="560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AMDD &gt; Big Picture &gt; Application Insights</a:t>
              </a:r>
            </a:p>
          </p:txBody>
        </p:sp>
      </p:grp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07227B15-07AE-4D01-B433-41165BB9B44F}"/>
              </a:ext>
            </a:extLst>
          </p:cNvPr>
          <p:cNvSpPr/>
          <p:nvPr/>
        </p:nvSpPr>
        <p:spPr>
          <a:xfrm>
            <a:off x="21200" y="1273642"/>
            <a:ext cx="2300605" cy="1178726"/>
          </a:xfrm>
          <a:prstGeom prst="cloudCallout">
            <a:avLst>
              <a:gd name="adj1" fmla="val 69192"/>
              <a:gd name="adj2" fmla="val 158456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Solutions instrumented via Application Insights SDK(s)</a:t>
            </a:r>
            <a:endParaRPr lang="da-DK" sz="1227" dirty="0"/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956E38DD-6509-4399-9A0C-A9166E0D0DC7}"/>
              </a:ext>
            </a:extLst>
          </p:cNvPr>
          <p:cNvSpPr/>
          <p:nvPr/>
        </p:nvSpPr>
        <p:spPr>
          <a:xfrm>
            <a:off x="5652769" y="1600200"/>
            <a:ext cx="2503679" cy="1076669"/>
          </a:xfrm>
          <a:prstGeom prst="cloudCallout">
            <a:avLst>
              <a:gd name="adj1" fmla="val -5349"/>
              <a:gd name="adj2" fmla="val 177555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Azure Application Insights Resource in Azure</a:t>
            </a:r>
            <a:endParaRPr lang="da-DK" sz="1227" dirty="0"/>
          </a:p>
        </p:txBody>
      </p:sp>
      <p:sp>
        <p:nvSpPr>
          <p:cNvPr id="14" name="Thought Bubble: Cloud 13">
            <a:extLst>
              <a:ext uri="{FF2B5EF4-FFF2-40B4-BE49-F238E27FC236}">
                <a16:creationId xmlns:a16="http://schemas.microsoft.com/office/drawing/2014/main" id="{75447B87-88F3-4510-BC12-CFA80AC5495B}"/>
              </a:ext>
            </a:extLst>
          </p:cNvPr>
          <p:cNvSpPr/>
          <p:nvPr/>
        </p:nvSpPr>
        <p:spPr>
          <a:xfrm>
            <a:off x="9544346" y="1456073"/>
            <a:ext cx="1838960" cy="813864"/>
          </a:xfrm>
          <a:prstGeom prst="cloudCallout">
            <a:avLst>
              <a:gd name="adj1" fmla="val -35561"/>
              <a:gd name="adj2" fmla="val 15497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Integration Services</a:t>
            </a:r>
            <a:endParaRPr lang="da-DK" sz="1227" dirty="0"/>
          </a:p>
        </p:txBody>
      </p:sp>
    </p:spTree>
    <p:extLst>
      <p:ext uri="{BB962C8B-B14F-4D97-AF65-F5344CB8AC3E}">
        <p14:creationId xmlns:p14="http://schemas.microsoft.com/office/powerpoint/2010/main" val="206995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AMDD &gt; Big Picture &gt; Application Insights &gt; Application Maps</a:t>
              </a:r>
            </a:p>
          </p:txBody>
        </p:sp>
      </p:grpSp>
      <p:pic>
        <p:nvPicPr>
          <p:cNvPr id="1026" name="Picture 2" descr="Application Map screenshot showing the initial load of an app where all of the components are roles within a single Application Insights resource.">
            <a:extLst>
              <a:ext uri="{FF2B5EF4-FFF2-40B4-BE49-F238E27FC236}">
                <a16:creationId xmlns:a16="http://schemas.microsoft.com/office/drawing/2014/main" id="{4CFBEF8F-4F82-44FC-BCC7-083722E7C7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0" r="3475"/>
          <a:stretch/>
        </p:blipFill>
        <p:spPr bwMode="auto">
          <a:xfrm>
            <a:off x="7194141" y="2176835"/>
            <a:ext cx="4997859" cy="350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4FA6E4-7408-46F9-A8DD-B49366333AC3}"/>
              </a:ext>
            </a:extLst>
          </p:cNvPr>
          <p:cNvSpPr txBox="1"/>
          <p:nvPr/>
        </p:nvSpPr>
        <p:spPr>
          <a:xfrm>
            <a:off x="738231" y="1234440"/>
            <a:ext cx="5955177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Helps identity performance bottlenecks or failure hotspots across all components in a distributed application.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Each node on the map represents an application component or its dependencies.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Components are independently deployable parts of your distributed/microservices application.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Components run on any number of server/role/container instances.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Components can be separate Application Insights instrumentation keys.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br>
              <a:rPr lang="en-US" sz="2100" dirty="0"/>
            </a:b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 err="1"/>
          </a:p>
        </p:txBody>
      </p:sp>
    </p:spTree>
    <p:extLst>
      <p:ext uri="{BB962C8B-B14F-4D97-AF65-F5344CB8AC3E}">
        <p14:creationId xmlns:p14="http://schemas.microsoft.com/office/powerpoint/2010/main" val="378227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AMDD &gt; Big Picture &gt; Demo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F1247D1-30D2-404B-821C-8D19AF5DC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021" y="1327278"/>
            <a:ext cx="9211112" cy="524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21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7F00799-F542-4359-AA19-79C2C44447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647" y="118403"/>
            <a:ext cx="7362092" cy="7362092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AMDD &gt; Basics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178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About this blog – Sam Learns Azure">
            <a:extLst>
              <a:ext uri="{FF2B5EF4-FFF2-40B4-BE49-F238E27FC236}">
                <a16:creationId xmlns:a16="http://schemas.microsoft.com/office/drawing/2014/main" id="{114A8D23-C736-4936-B947-68FD449DE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141" y="1627464"/>
            <a:ext cx="4729714" cy="459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AMDD &gt; Basics &gt; Taxonomy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0" y="1234440"/>
            <a:ext cx="6330082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Agents</a:t>
            </a:r>
            <a:r>
              <a:rPr lang="en-US" sz="2100" dirty="0"/>
              <a:t> - are programs designed to ship metrics &amp; logs to Azure Monitor.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Data sources </a:t>
            </a:r>
            <a:r>
              <a:rPr lang="en-US" sz="2100" dirty="0"/>
              <a:t>– are processes sending metric &amp; log data via agents and/or SDKs.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Resources</a:t>
            </a:r>
            <a:r>
              <a:rPr lang="en-US" sz="2100" dirty="0"/>
              <a:t> – are services created in Azure that are observed by Azure Monitor.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Workspaces</a:t>
            </a:r>
            <a:r>
              <a:rPr lang="en-US" sz="2100" dirty="0"/>
              <a:t> – are storage units for metrics &amp; logs.</a:t>
            </a:r>
            <a:endParaRPr lang="en-US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SDKs</a:t>
            </a:r>
            <a:r>
              <a:rPr lang="en-US" sz="2100" dirty="0"/>
              <a:t> – are libraries used to control instrument of your distributed tracing.</a:t>
            </a:r>
            <a:endParaRPr lang="en-US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Services</a:t>
            </a:r>
            <a:r>
              <a:rPr lang="en-US" sz="2100" dirty="0"/>
              <a:t> – Integration services provided by Azure Monitor.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 err="1"/>
          </a:p>
        </p:txBody>
      </p:sp>
    </p:spTree>
    <p:extLst>
      <p:ext uri="{BB962C8B-B14F-4D97-AF65-F5344CB8AC3E}">
        <p14:creationId xmlns:p14="http://schemas.microsoft.com/office/powerpoint/2010/main" val="147136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FDS PowerPoint Template 16_9 logo top">
  <a:themeElements>
    <a:clrScheme name="DFDS">
      <a:dk1>
        <a:srgbClr val="000000"/>
      </a:dk1>
      <a:lt1>
        <a:sysClr val="window" lastClr="FFFFFF"/>
      </a:lt1>
      <a:dk2>
        <a:srgbClr val="999A9C"/>
      </a:dk2>
      <a:lt2>
        <a:srgbClr val="B2BFC7"/>
      </a:lt2>
      <a:accent1>
        <a:srgbClr val="002B45"/>
      </a:accent1>
      <a:accent2>
        <a:srgbClr val="1B5786"/>
      </a:accent2>
      <a:accent3>
        <a:srgbClr val="ED8B00"/>
      </a:accent3>
      <a:accent4>
        <a:srgbClr val="6D6F71"/>
      </a:accent4>
      <a:accent5>
        <a:srgbClr val="5087AC"/>
      </a:accent5>
      <a:accent6>
        <a:srgbClr val="68B2E3"/>
      </a:accent6>
      <a:hlink>
        <a:srgbClr val="000000"/>
      </a:hlink>
      <a:folHlink>
        <a:srgbClr val="000000"/>
      </a:folHlink>
    </a:clrScheme>
    <a:fontScheme name="DFDS">
      <a:majorFont>
        <a:latin typeface="DFDS Bold"/>
        <a:ea typeface=""/>
        <a:cs typeface=""/>
      </a:majorFont>
      <a:minorFont>
        <a:latin typeface="DFD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1"/>
          </a:solidFill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1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21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D43EC03-67F5-4F81-9AD7-58BC9E8771E9}" vid="{CC25375D-1E03-4284-8BC0-9882BEFE5D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65BD4264CB9094CA7944F610D2D7DCA" ma:contentTypeVersion="7" ma:contentTypeDescription="Opret et nyt dokument." ma:contentTypeScope="" ma:versionID="285eed63ac2e046b8ebe16ddc91dee82">
  <xsd:schema xmlns:xsd="http://www.w3.org/2001/XMLSchema" xmlns:xs="http://www.w3.org/2001/XMLSchema" xmlns:p="http://schemas.microsoft.com/office/2006/metadata/properties" xmlns:ns2="2279a1a0-7112-41f8-b496-d9a5c3576fb0" xmlns:ns3="95c0be1d-4093-4789-923d-5b0c8c8304dc" targetNamespace="http://schemas.microsoft.com/office/2006/metadata/properties" ma:root="true" ma:fieldsID="92b7f3ae194bb82c73e460576e55bd12" ns2:_="" ns3:_="">
    <xsd:import namespace="2279a1a0-7112-41f8-b496-d9a5c3576fb0"/>
    <xsd:import namespace="95c0be1d-4093-4789-923d-5b0c8c8304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79a1a0-7112-41f8-b496-d9a5c3576f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c0be1d-4093-4789-923d-5b0c8c8304d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61EE2CA-DCC7-45E5-87C8-6789A166AF7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273EE10-C1B2-449B-9085-39965BA21A5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4EFA56C-2770-467D-8E59-C07C9A9CC3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79a1a0-7112-41f8-b496-d9a5c3576fb0"/>
    <ds:schemaRef ds:uri="95c0be1d-4093-4789-923d-5b0c8c8304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DFDS_Group_PPTX_Compressed_06_2018</Template>
  <TotalTime>0</TotalTime>
  <Words>1519</Words>
  <Application>Microsoft Office PowerPoint</Application>
  <PresentationFormat>Widescreen</PresentationFormat>
  <Paragraphs>274</Paragraphs>
  <Slides>43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DFDS Bold</vt:lpstr>
      <vt:lpstr>DFDS Light</vt:lpstr>
      <vt:lpstr>Arial</vt:lpstr>
      <vt:lpstr>Calibri</vt:lpstr>
      <vt:lpstr>DFDS</vt:lpstr>
      <vt:lpstr>DFDS PowerPoint Template 16_9 logo top</vt:lpstr>
      <vt:lpstr>Azure Monitoring  Deep Dive   Updated 5 Feb 2020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2018-06-22T08:51:20Z</dcterms:created>
  <dcterms:modified xsi:type="dcterms:W3CDTF">2022-06-22T09:05:26Z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  <property fmtid="{D5CDD505-2E9C-101B-9397-08002B2CF9AE}" pid="3" name="SD_DocumentLanguage">
    <vt:lpwstr>en-GB</vt:lpwstr>
  </property>
  <property fmtid="{D5CDD505-2E9C-101B-9397-08002B2CF9AE}" pid="4" name="ContentTypeId">
    <vt:lpwstr>0x010100F65BD4264CB9094CA7944F610D2D7DCA</vt:lpwstr>
  </property>
  <property fmtid="{D5CDD505-2E9C-101B-9397-08002B2CF9AE}" pid="5" name="MSIP_Label_c2458218-87f2-45e0-bab0-e659c30d0ebd_Enabled">
    <vt:lpwstr>True</vt:lpwstr>
  </property>
  <property fmtid="{D5CDD505-2E9C-101B-9397-08002B2CF9AE}" pid="6" name="MSIP_Label_c2458218-87f2-45e0-bab0-e659c30d0ebd_SiteId">
    <vt:lpwstr>73a99466-ad05-4221-9f90-e7142aa2f6c1</vt:lpwstr>
  </property>
  <property fmtid="{D5CDD505-2E9C-101B-9397-08002B2CF9AE}" pid="7" name="MSIP_Label_c2458218-87f2-45e0-bab0-e659c30d0ebd_Owner">
    <vt:lpwstr>toban@dfds.com</vt:lpwstr>
  </property>
  <property fmtid="{D5CDD505-2E9C-101B-9397-08002B2CF9AE}" pid="8" name="MSIP_Label_c2458218-87f2-45e0-bab0-e659c30d0ebd_SetDate">
    <vt:lpwstr>2019-10-18T10:26:23.9121466Z</vt:lpwstr>
  </property>
  <property fmtid="{D5CDD505-2E9C-101B-9397-08002B2CF9AE}" pid="9" name="MSIP_Label_c2458218-87f2-45e0-bab0-e659c30d0ebd_Name">
    <vt:lpwstr>Public</vt:lpwstr>
  </property>
  <property fmtid="{D5CDD505-2E9C-101B-9397-08002B2CF9AE}" pid="10" name="MSIP_Label_c2458218-87f2-45e0-bab0-e659c30d0ebd_Application">
    <vt:lpwstr>Microsoft Azure Information Protection</vt:lpwstr>
  </property>
  <property fmtid="{D5CDD505-2E9C-101B-9397-08002B2CF9AE}" pid="11" name="MSIP_Label_c2458218-87f2-45e0-bab0-e659c30d0ebd_ActionId">
    <vt:lpwstr>289ffa8a-9637-4421-9530-7573293065f2</vt:lpwstr>
  </property>
  <property fmtid="{D5CDD505-2E9C-101B-9397-08002B2CF9AE}" pid="12" name="MSIP_Label_c2458218-87f2-45e0-bab0-e659c30d0ebd_Extended_MSFT_Method">
    <vt:lpwstr>Automatic</vt:lpwstr>
  </property>
  <property fmtid="{D5CDD505-2E9C-101B-9397-08002B2CF9AE}" pid="13" name="Sensitivity">
    <vt:lpwstr>Public</vt:lpwstr>
  </property>
</Properties>
</file>